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5" r:id="rId4"/>
    <p:sldId id="267" r:id="rId5"/>
    <p:sldId id="312" r:id="rId6"/>
    <p:sldId id="269" r:id="rId7"/>
    <p:sldId id="268" r:id="rId8"/>
    <p:sldId id="271" r:id="rId9"/>
    <p:sldId id="258" r:id="rId10"/>
    <p:sldId id="272" r:id="rId11"/>
    <p:sldId id="270" r:id="rId12"/>
    <p:sldId id="274" r:id="rId13"/>
    <p:sldId id="259" r:id="rId14"/>
    <p:sldId id="313" r:id="rId15"/>
    <p:sldId id="275" r:id="rId16"/>
    <p:sldId id="276" r:id="rId17"/>
    <p:sldId id="260" r:id="rId18"/>
    <p:sldId id="277" r:id="rId19"/>
    <p:sldId id="278" r:id="rId20"/>
    <p:sldId id="279" r:id="rId21"/>
    <p:sldId id="314" r:id="rId22"/>
    <p:sldId id="280" r:id="rId23"/>
    <p:sldId id="281" r:id="rId24"/>
    <p:sldId id="282" r:id="rId25"/>
    <p:sldId id="283" r:id="rId26"/>
    <p:sldId id="287" r:id="rId27"/>
    <p:sldId id="288" r:id="rId28"/>
    <p:sldId id="289" r:id="rId29"/>
    <p:sldId id="290" r:id="rId30"/>
    <p:sldId id="291" r:id="rId31"/>
    <p:sldId id="292" r:id="rId32"/>
    <p:sldId id="284" r:id="rId33"/>
    <p:sldId id="296" r:id="rId34"/>
    <p:sldId id="297" r:id="rId35"/>
    <p:sldId id="294" r:id="rId36"/>
    <p:sldId id="298" r:id="rId37"/>
    <p:sldId id="299" r:id="rId38"/>
    <p:sldId id="315" r:id="rId39"/>
    <p:sldId id="285" r:id="rId40"/>
    <p:sldId id="300" r:id="rId41"/>
    <p:sldId id="301" r:id="rId42"/>
    <p:sldId id="302" r:id="rId43"/>
    <p:sldId id="303" r:id="rId44"/>
    <p:sldId id="304" r:id="rId45"/>
    <p:sldId id="305" r:id="rId46"/>
    <p:sldId id="263" r:id="rId47"/>
    <p:sldId id="307" r:id="rId48"/>
    <p:sldId id="308" r:id="rId49"/>
    <p:sldId id="309" r:id="rId50"/>
    <p:sldId id="306" r:id="rId51"/>
    <p:sldId id="262" r:id="rId52"/>
    <p:sldId id="293"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6AF5E-B20A-0556-E9CC-2BAE4801E59C}" v="9" dt="2023-06-30T02:06:44.521"/>
    <p1510:client id="{18DC731A-5BA9-4A82-AFBF-73303499E96F}" v="367" dt="2023-06-30T13:23:40.733"/>
    <p1510:client id="{409A00F1-A8F9-B606-52AE-C26C0E3A4C79}" v="2" dt="2023-06-24T19:03:29.416"/>
    <p1510:client id="{438B9148-4A22-4F7A-9A7D-BD882E854FA7}" v="2607" dt="2023-06-29T20:31:29.994"/>
    <p1510:client id="{48C4E2B8-7661-BACD-FAB6-32C3F7BB2B52}" v="1037" dt="2023-06-24T21:19:11.891"/>
    <p1510:client id="{541B1490-6A1B-3D23-364D-3BD25309845E}" v="1041" dt="2023-06-30T21:47:27.020"/>
    <p1510:client id="{61116A2D-21D6-BBAC-6CBB-F06C86C98D4C}" v="336" dt="2023-06-30T15:46:52.289"/>
    <p1510:client id="{63B2AFD1-9866-8C4A-B2FF-E313FCE46BA0}" v="990" dt="2023-06-30T02:04:54.153"/>
    <p1510:client id="{83C8DD75-DF70-17A1-B099-9D7E946B53D4}" v="1" dt="2023-07-02T00:33:58.009"/>
    <p1510:client id="{88FE65EA-7972-599F-CB17-4C840B3C3F4F}" v="948" dt="2023-07-03T19:04:13.294"/>
    <p1510:client id="{97176914-7F5A-F3A6-912F-0279F43FA4B8}" v="17" dt="2023-07-02T00:37:56.545"/>
    <p1510:client id="{A224003D-1AE7-49E6-595C-7E2B7D4196E7}" v="99" dt="2023-07-02T02:21:49.672"/>
    <p1510:client id="{A80028C1-5DB1-6655-D41B-37000BD2E582}" v="263" dt="2023-06-28T23:46:07.649"/>
    <p1510:client id="{B3592D01-62A8-4543-B3AE-55371CFC0493}" v="244" dt="2023-06-20T00:56:36.348"/>
    <p1510:client id="{ED9A2BAE-B1F5-D2CE-4642-5CC467C9DD9D}" v="160" dt="2023-06-25T01:58:4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8DD4C-E07C-4445-A8BF-10F4C3AC5B0D}"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79D6E23F-80B7-4F0B-8DB9-98A0C304B7BB}">
      <dgm:prSet/>
      <dgm:spPr/>
      <dgm:t>
        <a:bodyPr/>
        <a:lstStyle/>
        <a:p>
          <a:r>
            <a:rPr lang="en-US"/>
            <a:t>Add</a:t>
          </a:r>
        </a:p>
      </dgm:t>
    </dgm:pt>
    <dgm:pt modelId="{56847C1D-E89B-4B06-8F65-2C117E3277E1}" type="parTrans" cxnId="{B4656E4C-A6D6-42AA-B646-499347E537B7}">
      <dgm:prSet/>
      <dgm:spPr/>
      <dgm:t>
        <a:bodyPr/>
        <a:lstStyle/>
        <a:p>
          <a:endParaRPr lang="en-US"/>
        </a:p>
      </dgm:t>
    </dgm:pt>
    <dgm:pt modelId="{CD46D316-F208-4D20-839E-D9F39F54CD58}" type="sibTrans" cxnId="{B4656E4C-A6D6-42AA-B646-499347E537B7}">
      <dgm:prSet/>
      <dgm:spPr/>
      <dgm:t>
        <a:bodyPr/>
        <a:lstStyle/>
        <a:p>
          <a:endParaRPr lang="en-US"/>
        </a:p>
      </dgm:t>
    </dgm:pt>
    <dgm:pt modelId="{28EEEEA1-C6D1-4207-BA4C-5F152BA18D3E}">
      <dgm:prSet/>
      <dgm:spPr/>
      <dgm:t>
        <a:bodyPr/>
        <a:lstStyle/>
        <a:p>
          <a:r>
            <a:rPr lang="en-US"/>
            <a:t>Subtraction</a:t>
          </a:r>
        </a:p>
      </dgm:t>
    </dgm:pt>
    <dgm:pt modelId="{C6AB193A-DCA1-49BE-934E-8D85C06BF869}" type="parTrans" cxnId="{92D106F6-D055-439B-8C52-345A291B0874}">
      <dgm:prSet/>
      <dgm:spPr/>
      <dgm:t>
        <a:bodyPr/>
        <a:lstStyle/>
        <a:p>
          <a:endParaRPr lang="en-US"/>
        </a:p>
      </dgm:t>
    </dgm:pt>
    <dgm:pt modelId="{641A1CCD-D814-4D23-95D8-1C17F21BE9FD}" type="sibTrans" cxnId="{92D106F6-D055-439B-8C52-345A291B0874}">
      <dgm:prSet/>
      <dgm:spPr/>
      <dgm:t>
        <a:bodyPr/>
        <a:lstStyle/>
        <a:p>
          <a:endParaRPr lang="en-US"/>
        </a:p>
      </dgm:t>
    </dgm:pt>
    <dgm:pt modelId="{A06B9BE1-B785-4349-BFFF-21D526460CF3}">
      <dgm:prSet/>
      <dgm:spPr/>
      <dgm:t>
        <a:bodyPr/>
        <a:lstStyle/>
        <a:p>
          <a:r>
            <a:rPr lang="en-US"/>
            <a:t>Multiplication</a:t>
          </a:r>
        </a:p>
      </dgm:t>
    </dgm:pt>
    <dgm:pt modelId="{B0B3D4F3-9A80-434D-AE41-9C233EE17F6D}" type="parTrans" cxnId="{DBFB0CC5-3ADC-4CB8-B9A5-226E94340294}">
      <dgm:prSet/>
      <dgm:spPr/>
      <dgm:t>
        <a:bodyPr/>
        <a:lstStyle/>
        <a:p>
          <a:endParaRPr lang="en-US"/>
        </a:p>
      </dgm:t>
    </dgm:pt>
    <dgm:pt modelId="{AC3E418F-FD54-4D2C-80DA-A0235AFE981A}" type="sibTrans" cxnId="{DBFB0CC5-3ADC-4CB8-B9A5-226E94340294}">
      <dgm:prSet/>
      <dgm:spPr/>
      <dgm:t>
        <a:bodyPr/>
        <a:lstStyle/>
        <a:p>
          <a:endParaRPr lang="en-US"/>
        </a:p>
      </dgm:t>
    </dgm:pt>
    <dgm:pt modelId="{A0C3D34A-0DC9-494C-91AD-92BF57648966}">
      <dgm:prSet/>
      <dgm:spPr/>
      <dgm:t>
        <a:bodyPr/>
        <a:lstStyle/>
        <a:p>
          <a:r>
            <a:rPr lang="en-US"/>
            <a:t>Division </a:t>
          </a:r>
        </a:p>
      </dgm:t>
    </dgm:pt>
    <dgm:pt modelId="{F0635C98-AFCF-42C6-9E6F-6090531E519A}" type="parTrans" cxnId="{C5F12F17-CEA2-4E19-95B0-05CD8035266C}">
      <dgm:prSet/>
      <dgm:spPr/>
      <dgm:t>
        <a:bodyPr/>
        <a:lstStyle/>
        <a:p>
          <a:endParaRPr lang="en-US"/>
        </a:p>
      </dgm:t>
    </dgm:pt>
    <dgm:pt modelId="{94A89192-5381-4F19-9017-CB184C7F5F38}" type="sibTrans" cxnId="{C5F12F17-CEA2-4E19-95B0-05CD8035266C}">
      <dgm:prSet/>
      <dgm:spPr/>
      <dgm:t>
        <a:bodyPr/>
        <a:lstStyle/>
        <a:p>
          <a:endParaRPr lang="en-US"/>
        </a:p>
      </dgm:t>
    </dgm:pt>
    <dgm:pt modelId="{27CA7D2F-910E-4D27-AA1A-4F1961BE18B6}" type="pres">
      <dgm:prSet presAssocID="{1518DD4C-E07C-4445-A8BF-10F4C3AC5B0D}" presName="matrix" presStyleCnt="0">
        <dgm:presLayoutVars>
          <dgm:chMax val="1"/>
          <dgm:dir/>
          <dgm:resizeHandles val="exact"/>
        </dgm:presLayoutVars>
      </dgm:prSet>
      <dgm:spPr/>
    </dgm:pt>
    <dgm:pt modelId="{583EF028-2FCC-4C67-9836-29C23A64D3D2}" type="pres">
      <dgm:prSet presAssocID="{1518DD4C-E07C-4445-A8BF-10F4C3AC5B0D}" presName="diamond" presStyleLbl="bgShp" presStyleIdx="0" presStyleCnt="1"/>
      <dgm:spPr/>
    </dgm:pt>
    <dgm:pt modelId="{B3839142-74E4-4BBD-86AB-0F72BC794D6F}" type="pres">
      <dgm:prSet presAssocID="{1518DD4C-E07C-4445-A8BF-10F4C3AC5B0D}" presName="quad1" presStyleLbl="node1" presStyleIdx="0" presStyleCnt="4">
        <dgm:presLayoutVars>
          <dgm:chMax val="0"/>
          <dgm:chPref val="0"/>
          <dgm:bulletEnabled val="1"/>
        </dgm:presLayoutVars>
      </dgm:prSet>
      <dgm:spPr/>
    </dgm:pt>
    <dgm:pt modelId="{DA542EE2-6603-40FC-B12E-8D554B481058}" type="pres">
      <dgm:prSet presAssocID="{1518DD4C-E07C-4445-A8BF-10F4C3AC5B0D}" presName="quad2" presStyleLbl="node1" presStyleIdx="1" presStyleCnt="4">
        <dgm:presLayoutVars>
          <dgm:chMax val="0"/>
          <dgm:chPref val="0"/>
          <dgm:bulletEnabled val="1"/>
        </dgm:presLayoutVars>
      </dgm:prSet>
      <dgm:spPr/>
    </dgm:pt>
    <dgm:pt modelId="{533DAFF7-4D9C-4CE0-A409-13DF89338CE8}" type="pres">
      <dgm:prSet presAssocID="{1518DD4C-E07C-4445-A8BF-10F4C3AC5B0D}" presName="quad3" presStyleLbl="node1" presStyleIdx="2" presStyleCnt="4">
        <dgm:presLayoutVars>
          <dgm:chMax val="0"/>
          <dgm:chPref val="0"/>
          <dgm:bulletEnabled val="1"/>
        </dgm:presLayoutVars>
      </dgm:prSet>
      <dgm:spPr/>
    </dgm:pt>
    <dgm:pt modelId="{8F04F799-B75A-47B0-AB79-5FAD82B8F458}" type="pres">
      <dgm:prSet presAssocID="{1518DD4C-E07C-4445-A8BF-10F4C3AC5B0D}" presName="quad4" presStyleLbl="node1" presStyleIdx="3" presStyleCnt="4">
        <dgm:presLayoutVars>
          <dgm:chMax val="0"/>
          <dgm:chPref val="0"/>
          <dgm:bulletEnabled val="1"/>
        </dgm:presLayoutVars>
      </dgm:prSet>
      <dgm:spPr/>
    </dgm:pt>
  </dgm:ptLst>
  <dgm:cxnLst>
    <dgm:cxn modelId="{C5F12F17-CEA2-4E19-95B0-05CD8035266C}" srcId="{1518DD4C-E07C-4445-A8BF-10F4C3AC5B0D}" destId="{A0C3D34A-0DC9-494C-91AD-92BF57648966}" srcOrd="3" destOrd="0" parTransId="{F0635C98-AFCF-42C6-9E6F-6090531E519A}" sibTransId="{94A89192-5381-4F19-9017-CB184C7F5F38}"/>
    <dgm:cxn modelId="{B4656E4C-A6D6-42AA-B646-499347E537B7}" srcId="{1518DD4C-E07C-4445-A8BF-10F4C3AC5B0D}" destId="{79D6E23F-80B7-4F0B-8DB9-98A0C304B7BB}" srcOrd="0" destOrd="0" parTransId="{56847C1D-E89B-4B06-8F65-2C117E3277E1}" sibTransId="{CD46D316-F208-4D20-839E-D9F39F54CD58}"/>
    <dgm:cxn modelId="{9DB13D87-8D42-4EBF-BF47-22D5405EE6B0}" type="presOf" srcId="{1518DD4C-E07C-4445-A8BF-10F4C3AC5B0D}" destId="{27CA7D2F-910E-4D27-AA1A-4F1961BE18B6}" srcOrd="0" destOrd="0" presId="urn:microsoft.com/office/officeart/2005/8/layout/matrix3"/>
    <dgm:cxn modelId="{42FD558B-B2FE-4292-987C-12792A9C9E30}" type="presOf" srcId="{A0C3D34A-0DC9-494C-91AD-92BF57648966}" destId="{8F04F799-B75A-47B0-AB79-5FAD82B8F458}" srcOrd="0" destOrd="0" presId="urn:microsoft.com/office/officeart/2005/8/layout/matrix3"/>
    <dgm:cxn modelId="{31BBC28B-B82C-4CF9-A46D-6F396A9774AB}" type="presOf" srcId="{28EEEEA1-C6D1-4207-BA4C-5F152BA18D3E}" destId="{DA542EE2-6603-40FC-B12E-8D554B481058}" srcOrd="0" destOrd="0" presId="urn:microsoft.com/office/officeart/2005/8/layout/matrix3"/>
    <dgm:cxn modelId="{9FB72593-CB97-4C78-AD3A-2ECD6145E543}" type="presOf" srcId="{A06B9BE1-B785-4349-BFFF-21D526460CF3}" destId="{533DAFF7-4D9C-4CE0-A409-13DF89338CE8}" srcOrd="0" destOrd="0" presId="urn:microsoft.com/office/officeart/2005/8/layout/matrix3"/>
    <dgm:cxn modelId="{DBFB0CC5-3ADC-4CB8-B9A5-226E94340294}" srcId="{1518DD4C-E07C-4445-A8BF-10F4C3AC5B0D}" destId="{A06B9BE1-B785-4349-BFFF-21D526460CF3}" srcOrd="2" destOrd="0" parTransId="{B0B3D4F3-9A80-434D-AE41-9C233EE17F6D}" sibTransId="{AC3E418F-FD54-4D2C-80DA-A0235AFE981A}"/>
    <dgm:cxn modelId="{EAA9E8C5-B71F-4245-8C59-E2B4F8A6BAE6}" type="presOf" srcId="{79D6E23F-80B7-4F0B-8DB9-98A0C304B7BB}" destId="{B3839142-74E4-4BBD-86AB-0F72BC794D6F}" srcOrd="0" destOrd="0" presId="urn:microsoft.com/office/officeart/2005/8/layout/matrix3"/>
    <dgm:cxn modelId="{92D106F6-D055-439B-8C52-345A291B0874}" srcId="{1518DD4C-E07C-4445-A8BF-10F4C3AC5B0D}" destId="{28EEEEA1-C6D1-4207-BA4C-5F152BA18D3E}" srcOrd="1" destOrd="0" parTransId="{C6AB193A-DCA1-49BE-934E-8D85C06BF869}" sibTransId="{641A1CCD-D814-4D23-95D8-1C17F21BE9FD}"/>
    <dgm:cxn modelId="{8A00A531-976D-4CBC-B383-3F7B5B33D416}" type="presParOf" srcId="{27CA7D2F-910E-4D27-AA1A-4F1961BE18B6}" destId="{583EF028-2FCC-4C67-9836-29C23A64D3D2}" srcOrd="0" destOrd="0" presId="urn:microsoft.com/office/officeart/2005/8/layout/matrix3"/>
    <dgm:cxn modelId="{100F2826-734A-4A08-8932-8A2274878AF6}" type="presParOf" srcId="{27CA7D2F-910E-4D27-AA1A-4F1961BE18B6}" destId="{B3839142-74E4-4BBD-86AB-0F72BC794D6F}" srcOrd="1" destOrd="0" presId="urn:microsoft.com/office/officeart/2005/8/layout/matrix3"/>
    <dgm:cxn modelId="{F0DCAC27-846A-4B8C-A0EA-5B7DF2B4D4E0}" type="presParOf" srcId="{27CA7D2F-910E-4D27-AA1A-4F1961BE18B6}" destId="{DA542EE2-6603-40FC-B12E-8D554B481058}" srcOrd="2" destOrd="0" presId="urn:microsoft.com/office/officeart/2005/8/layout/matrix3"/>
    <dgm:cxn modelId="{82EAFF19-CED1-4E79-86CC-15F1DFE15C7B}" type="presParOf" srcId="{27CA7D2F-910E-4D27-AA1A-4F1961BE18B6}" destId="{533DAFF7-4D9C-4CE0-A409-13DF89338CE8}" srcOrd="3" destOrd="0" presId="urn:microsoft.com/office/officeart/2005/8/layout/matrix3"/>
    <dgm:cxn modelId="{C3B64D53-EDAC-4400-B6EF-CEFB2D83DAE4}" type="presParOf" srcId="{27CA7D2F-910E-4D27-AA1A-4F1961BE18B6}" destId="{8F04F799-B75A-47B0-AB79-5FAD82B8F45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EF028-2FCC-4C67-9836-29C23A64D3D2}">
      <dsp:nvSpPr>
        <dsp:cNvPr id="0" name=""/>
        <dsp:cNvSpPr/>
      </dsp:nvSpPr>
      <dsp:spPr>
        <a:xfrm>
          <a:off x="2780506" y="0"/>
          <a:ext cx="3925887" cy="39258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3839142-74E4-4BBD-86AB-0F72BC794D6F}">
      <dsp:nvSpPr>
        <dsp:cNvPr id="0" name=""/>
        <dsp:cNvSpPr/>
      </dsp:nvSpPr>
      <dsp:spPr>
        <a:xfrm>
          <a:off x="3153465" y="372959"/>
          <a:ext cx="1531095" cy="153109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3228207" y="447701"/>
        <a:ext cx="1381611" cy="1381611"/>
      </dsp:txXfrm>
    </dsp:sp>
    <dsp:sp modelId="{DA542EE2-6603-40FC-B12E-8D554B481058}">
      <dsp:nvSpPr>
        <dsp:cNvPr id="0" name=""/>
        <dsp:cNvSpPr/>
      </dsp:nvSpPr>
      <dsp:spPr>
        <a:xfrm>
          <a:off x="4802338" y="372959"/>
          <a:ext cx="1531095" cy="153109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Subtraction</a:t>
          </a:r>
        </a:p>
      </dsp:txBody>
      <dsp:txXfrm>
        <a:off x="4877080" y="447701"/>
        <a:ext cx="1381611" cy="1381611"/>
      </dsp:txXfrm>
    </dsp:sp>
    <dsp:sp modelId="{533DAFF7-4D9C-4CE0-A409-13DF89338CE8}">
      <dsp:nvSpPr>
        <dsp:cNvPr id="0" name=""/>
        <dsp:cNvSpPr/>
      </dsp:nvSpPr>
      <dsp:spPr>
        <a:xfrm>
          <a:off x="3153465" y="2021831"/>
          <a:ext cx="1531095" cy="15310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Multiplication</a:t>
          </a:r>
        </a:p>
      </dsp:txBody>
      <dsp:txXfrm>
        <a:off x="3228207" y="2096573"/>
        <a:ext cx="1381611" cy="1381611"/>
      </dsp:txXfrm>
    </dsp:sp>
    <dsp:sp modelId="{8F04F799-B75A-47B0-AB79-5FAD82B8F458}">
      <dsp:nvSpPr>
        <dsp:cNvPr id="0" name=""/>
        <dsp:cNvSpPr/>
      </dsp:nvSpPr>
      <dsp:spPr>
        <a:xfrm>
          <a:off x="4802338" y="2021831"/>
          <a:ext cx="1531095" cy="15310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Division </a:t>
          </a:r>
        </a:p>
      </dsp:txBody>
      <dsp:txXfrm>
        <a:off x="4877080" y="2096573"/>
        <a:ext cx="1381611" cy="1381611"/>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7/3/2023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0394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84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55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17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940550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48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759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9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03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96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7/3/2023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630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7/3/2023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794004765"/>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een Snake">
            <a:extLst>
              <a:ext uri="{FF2B5EF4-FFF2-40B4-BE49-F238E27FC236}">
                <a16:creationId xmlns:a16="http://schemas.microsoft.com/office/drawing/2014/main" id="{FB3B5CBA-03A2-FC0F-517A-9F9539B4D4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p:cNvSpPr>
            <a:spLocks noGrp="1"/>
          </p:cNvSpPr>
          <p:nvPr>
            <p:ph type="ctrTitle"/>
          </p:nvPr>
        </p:nvSpPr>
        <p:spPr>
          <a:xfrm>
            <a:off x="566928" y="1247140"/>
            <a:ext cx="3742107" cy="3450844"/>
          </a:xfrm>
        </p:spPr>
        <p:txBody>
          <a:bodyPr>
            <a:normAutofit/>
          </a:bodyPr>
          <a:lstStyle/>
          <a:p>
            <a:r>
              <a:rPr lang="en-US" sz="4200">
                <a:cs typeface="Calibri Light"/>
              </a:rPr>
              <a:t>Python Programming</a:t>
            </a:r>
            <a:endParaRPr lang="en-US" sz="4200"/>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E4D3-7EBA-0BF8-679F-3F823DE864B1}"/>
              </a:ext>
            </a:extLst>
          </p:cNvPr>
          <p:cNvSpPr>
            <a:spLocks noGrp="1"/>
          </p:cNvSpPr>
          <p:nvPr>
            <p:ph type="title"/>
          </p:nvPr>
        </p:nvSpPr>
        <p:spPr/>
        <p:txBody>
          <a:bodyPr/>
          <a:lstStyle/>
          <a:p>
            <a:r>
              <a:rPr lang="en-US"/>
              <a:t>Print Methods/Formatting</a:t>
            </a:r>
          </a:p>
        </p:txBody>
      </p:sp>
      <p:sp>
        <p:nvSpPr>
          <p:cNvPr id="3" name="Content Placeholder 2">
            <a:extLst>
              <a:ext uri="{FF2B5EF4-FFF2-40B4-BE49-F238E27FC236}">
                <a16:creationId xmlns:a16="http://schemas.microsoft.com/office/drawing/2014/main" id="{CDE328CB-A450-2AA3-4945-603AF2D46E0D}"/>
              </a:ext>
            </a:extLst>
          </p:cNvPr>
          <p:cNvSpPr>
            <a:spLocks noGrp="1"/>
          </p:cNvSpPr>
          <p:nvPr>
            <p:ph idx="1"/>
          </p:nvPr>
        </p:nvSpPr>
        <p:spPr>
          <a:xfrm>
            <a:off x="1587710" y="2160016"/>
            <a:ext cx="9486690" cy="4242454"/>
          </a:xfrm>
        </p:spPr>
        <p:txBody>
          <a:bodyPr vert="horz" lIns="91440" tIns="45720" rIns="91440" bIns="45720" rtlCol="0" anchor="t">
            <a:normAutofit/>
          </a:bodyPr>
          <a:lstStyle/>
          <a:p>
            <a:r>
              <a:rPr lang="en-US"/>
              <a:t>Print()</a:t>
            </a:r>
            <a:endParaRPr lang="en-US">
              <a:solidFill>
                <a:srgbClr val="FFFFFF"/>
              </a:solidFill>
            </a:endParaRPr>
          </a:p>
          <a:p>
            <a:pPr lvl="1"/>
            <a:r>
              <a:rPr lang="en-US" sz="2200">
                <a:solidFill>
                  <a:srgbClr val="FFC000"/>
                </a:solidFill>
                <a:ea typeface="+mn-lt"/>
                <a:cs typeface="+mn-lt"/>
              </a:rPr>
              <a:t>print</a:t>
            </a:r>
            <a:r>
              <a:rPr lang="en-US" sz="2200">
                <a:ea typeface="+mn-lt"/>
                <a:cs typeface="+mn-lt"/>
              </a:rPr>
              <a:t>(</a:t>
            </a:r>
            <a:r>
              <a:rPr lang="en-US" sz="2200">
                <a:solidFill>
                  <a:srgbClr val="00B050"/>
                </a:solidFill>
                <a:ea typeface="+mn-lt"/>
                <a:cs typeface="+mn-lt"/>
              </a:rPr>
              <a:t>"Hello, world!"</a:t>
            </a:r>
            <a:r>
              <a:rPr lang="en-US" sz="2200">
                <a:ea typeface="+mn-lt"/>
                <a:cs typeface="+mn-lt"/>
              </a:rPr>
              <a:t>)</a:t>
            </a:r>
          </a:p>
          <a:p>
            <a:pPr lvl="1"/>
            <a:r>
              <a:rPr lang="en-US" sz="2200">
                <a:solidFill>
                  <a:srgbClr val="FFC000"/>
                </a:solidFill>
                <a:ea typeface="+mn-lt"/>
                <a:cs typeface="+mn-lt"/>
              </a:rPr>
              <a:t>print</a:t>
            </a:r>
            <a:r>
              <a:rPr lang="en-US" sz="2200">
                <a:ea typeface="+mn-lt"/>
                <a:cs typeface="+mn-lt"/>
              </a:rPr>
              <a:t>(message)</a:t>
            </a:r>
          </a:p>
          <a:p>
            <a:r>
              <a:rPr lang="en-US"/>
              <a:t>F-String</a:t>
            </a:r>
          </a:p>
          <a:p>
            <a:pPr lvl="1"/>
            <a:r>
              <a:rPr lang="en-US" sz="2000">
                <a:solidFill>
                  <a:srgbClr val="FFFFFF"/>
                </a:solidFill>
                <a:ea typeface="+mn-lt"/>
                <a:cs typeface="+mn-lt"/>
              </a:rPr>
              <a:t>name = </a:t>
            </a:r>
            <a:r>
              <a:rPr lang="en-US" sz="2000">
                <a:solidFill>
                  <a:srgbClr val="00A67D"/>
                </a:solidFill>
                <a:ea typeface="+mn-lt"/>
                <a:cs typeface="+mn-lt"/>
              </a:rPr>
              <a:t>"John"</a:t>
            </a:r>
            <a:r>
              <a:rPr lang="en-US" sz="2000">
                <a:solidFill>
                  <a:srgbClr val="FFFFFF"/>
                </a:solidFill>
                <a:ea typeface="+mn-lt"/>
                <a:cs typeface="+mn-lt"/>
              </a:rPr>
              <a:t> </a:t>
            </a:r>
          </a:p>
          <a:p>
            <a:pPr lvl="1"/>
            <a:r>
              <a:rPr lang="en-US" sz="2000">
                <a:solidFill>
                  <a:srgbClr val="FFFFFF"/>
                </a:solidFill>
                <a:ea typeface="+mn-lt"/>
                <a:cs typeface="+mn-lt"/>
              </a:rPr>
              <a:t>age = </a:t>
            </a:r>
            <a:r>
              <a:rPr lang="en-US" sz="2000">
                <a:solidFill>
                  <a:srgbClr val="DF3079"/>
                </a:solidFill>
                <a:ea typeface="+mn-lt"/>
                <a:cs typeface="+mn-lt"/>
              </a:rPr>
              <a:t>25</a:t>
            </a:r>
            <a:r>
              <a:rPr lang="en-US" sz="2000">
                <a:solidFill>
                  <a:srgbClr val="FFFFFF"/>
                </a:solidFill>
                <a:ea typeface="+mn-lt"/>
                <a:cs typeface="+mn-lt"/>
              </a:rPr>
              <a:t> </a:t>
            </a:r>
          </a:p>
          <a:p>
            <a:pPr lvl="1"/>
            <a:r>
              <a:rPr lang="en-US" sz="2000">
                <a:ea typeface="+mn-lt"/>
                <a:cs typeface="+mn-lt"/>
              </a:rPr>
              <a:t>Print(</a:t>
            </a:r>
            <a:r>
              <a:rPr lang="en-US" sz="2000" err="1">
                <a:solidFill>
                  <a:srgbClr val="00B050"/>
                </a:solidFill>
                <a:ea typeface="+mn-lt"/>
                <a:cs typeface="+mn-lt"/>
              </a:rPr>
              <a:t>f</a:t>
            </a:r>
            <a:r>
              <a:rPr lang="en-US" sz="2000" err="1">
                <a:solidFill>
                  <a:srgbClr val="00A67D"/>
                </a:solidFill>
                <a:ea typeface="+mn-lt"/>
                <a:cs typeface="+mn-lt"/>
              </a:rPr>
              <a:t>'My</a:t>
            </a:r>
            <a:r>
              <a:rPr lang="en-US" sz="2000">
                <a:solidFill>
                  <a:srgbClr val="00A67D"/>
                </a:solidFill>
                <a:ea typeface="+mn-lt"/>
                <a:cs typeface="+mn-lt"/>
              </a:rPr>
              <a:t> name is {name} and I am {age} years old.'</a:t>
            </a:r>
            <a:r>
              <a:rPr lang="en-US" sz="2000">
                <a:ea typeface="+mn-lt"/>
                <a:cs typeface="+mn-lt"/>
              </a:rPr>
              <a:t>)</a:t>
            </a:r>
            <a:endParaRPr lang="en-US" sz="2000">
              <a:solidFill>
                <a:srgbClr val="FFFFFF"/>
              </a:solidFill>
              <a:ea typeface="+mn-lt"/>
              <a:cs typeface="+mn-lt"/>
            </a:endParaRPr>
          </a:p>
          <a:p>
            <a:pPr lvl="1"/>
            <a:r>
              <a:rPr lang="en-US" sz="2000">
                <a:solidFill>
                  <a:srgbClr val="FFFFFF"/>
                </a:solidFill>
                <a:ea typeface="+mn-lt"/>
                <a:cs typeface="+mn-lt"/>
              </a:rPr>
              <a:t>My name </a:t>
            </a:r>
            <a:r>
              <a:rPr lang="en-US" sz="2000">
                <a:solidFill>
                  <a:srgbClr val="2E95D3"/>
                </a:solidFill>
                <a:ea typeface="+mn-lt"/>
                <a:cs typeface="+mn-lt"/>
              </a:rPr>
              <a:t>is</a:t>
            </a:r>
            <a:r>
              <a:rPr lang="en-US" sz="2000">
                <a:solidFill>
                  <a:srgbClr val="FFFFFF"/>
                </a:solidFill>
                <a:ea typeface="+mn-lt"/>
                <a:cs typeface="+mn-lt"/>
              </a:rPr>
              <a:t> John </a:t>
            </a:r>
            <a:r>
              <a:rPr lang="en-US" sz="2000">
                <a:solidFill>
                  <a:srgbClr val="2E95D3"/>
                </a:solidFill>
                <a:ea typeface="+mn-lt"/>
                <a:cs typeface="+mn-lt"/>
              </a:rPr>
              <a:t>and</a:t>
            </a:r>
            <a:r>
              <a:rPr lang="en-US" sz="2000">
                <a:solidFill>
                  <a:srgbClr val="FFFFFF"/>
                </a:solidFill>
                <a:ea typeface="+mn-lt"/>
                <a:cs typeface="+mn-lt"/>
              </a:rPr>
              <a:t> I am </a:t>
            </a:r>
            <a:r>
              <a:rPr lang="en-US" sz="2000">
                <a:solidFill>
                  <a:srgbClr val="DF3079"/>
                </a:solidFill>
                <a:ea typeface="+mn-lt"/>
                <a:cs typeface="+mn-lt"/>
              </a:rPr>
              <a:t>25</a:t>
            </a:r>
            <a:r>
              <a:rPr lang="en-US" sz="2000">
                <a:solidFill>
                  <a:srgbClr val="FFFFFF"/>
                </a:solidFill>
                <a:ea typeface="+mn-lt"/>
                <a:cs typeface="+mn-lt"/>
              </a:rPr>
              <a:t> years old.</a:t>
            </a:r>
            <a:endParaRPr lang="en-US" sz="2000">
              <a:solidFill>
                <a:srgbClr val="FFFFFF"/>
              </a:solidFill>
            </a:endParaRPr>
          </a:p>
        </p:txBody>
      </p:sp>
    </p:spTree>
    <p:extLst>
      <p:ext uri="{BB962C8B-B14F-4D97-AF65-F5344CB8AC3E}">
        <p14:creationId xmlns:p14="http://schemas.microsoft.com/office/powerpoint/2010/main" val="406521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50D9-9085-7FB4-B22E-E1B89A271915}"/>
              </a:ext>
            </a:extLst>
          </p:cNvPr>
          <p:cNvSpPr>
            <a:spLocks noGrp="1"/>
          </p:cNvSpPr>
          <p:nvPr>
            <p:ph type="title"/>
          </p:nvPr>
        </p:nvSpPr>
        <p:spPr/>
        <p:txBody>
          <a:bodyPr/>
          <a:lstStyle/>
          <a:p>
            <a:r>
              <a:rPr lang="en-US"/>
              <a:t>Printing Lab</a:t>
            </a:r>
          </a:p>
        </p:txBody>
      </p:sp>
      <p:sp>
        <p:nvSpPr>
          <p:cNvPr id="3" name="Content Placeholder 2">
            <a:extLst>
              <a:ext uri="{FF2B5EF4-FFF2-40B4-BE49-F238E27FC236}">
                <a16:creationId xmlns:a16="http://schemas.microsoft.com/office/drawing/2014/main" id="{D3813745-BA8C-7BC2-61B1-0882644A5D1F}"/>
              </a:ext>
            </a:extLst>
          </p:cNvPr>
          <p:cNvSpPr>
            <a:spLocks noGrp="1"/>
          </p:cNvSpPr>
          <p:nvPr>
            <p:ph idx="1"/>
          </p:nvPr>
        </p:nvSpPr>
        <p:spPr/>
        <p:txBody>
          <a:bodyPr vert="horz" lIns="91440" tIns="45720" rIns="91440" bIns="45720" rtlCol="0" anchor="t">
            <a:normAutofit/>
          </a:bodyPr>
          <a:lstStyle/>
          <a:p>
            <a:r>
              <a:rPr lang="en-US"/>
              <a:t>Open Printing Lab File.</a:t>
            </a:r>
          </a:p>
          <a:p>
            <a:r>
              <a:rPr lang="en-US"/>
              <a:t>Use the Print() Function to print the variable message.</a:t>
            </a:r>
          </a:p>
          <a:p>
            <a:r>
              <a:rPr lang="en-US"/>
              <a:t>Use the F-String method to produce the following output: </a:t>
            </a:r>
          </a:p>
          <a:p>
            <a:pPr lvl="1"/>
            <a:r>
              <a:rPr lang="en-US"/>
              <a:t>Hello my name is {Use name variable} and I'm {use age variable} years old. I have {</a:t>
            </a:r>
            <a:r>
              <a:rPr lang="en-US">
                <a:ea typeface="+mn-lt"/>
                <a:cs typeface="+mn-lt"/>
              </a:rPr>
              <a:t>Use family count variable} in my family. </a:t>
            </a:r>
            <a:endParaRPr lang="en-US"/>
          </a:p>
          <a:p>
            <a:r>
              <a:rPr lang="en-US"/>
              <a:t>Previous example</a:t>
            </a:r>
          </a:p>
          <a:p>
            <a:pPr lvl="1"/>
            <a:r>
              <a:rPr lang="en-US" sz="2000">
                <a:solidFill>
                  <a:srgbClr val="FFFFFF"/>
                </a:solidFill>
                <a:latin typeface="Arial"/>
                <a:ea typeface="+mn-lt"/>
                <a:cs typeface="Arial"/>
              </a:rPr>
              <a:t>Print(</a:t>
            </a:r>
            <a:r>
              <a:rPr lang="en-US" sz="2000" err="1">
                <a:solidFill>
                  <a:srgbClr val="00B050"/>
                </a:solidFill>
                <a:latin typeface="Arial"/>
                <a:ea typeface="+mn-lt"/>
                <a:cs typeface="Arial"/>
              </a:rPr>
              <a:t>f'</a:t>
            </a:r>
            <a:r>
              <a:rPr lang="en-US" sz="2000" err="1">
                <a:solidFill>
                  <a:srgbClr val="00A67D"/>
                </a:solidFill>
                <a:latin typeface="Arial"/>
                <a:ea typeface="+mn-lt"/>
                <a:cs typeface="Arial"/>
              </a:rPr>
              <a:t>My</a:t>
            </a:r>
            <a:r>
              <a:rPr lang="en-US" sz="2000">
                <a:solidFill>
                  <a:srgbClr val="00A67D"/>
                </a:solidFill>
                <a:latin typeface="Arial"/>
                <a:ea typeface="+mn-lt"/>
                <a:cs typeface="Arial"/>
              </a:rPr>
              <a:t> name is {name} and I am {age} years old.'</a:t>
            </a:r>
            <a:r>
              <a:rPr lang="en-US" sz="2000">
                <a:solidFill>
                  <a:srgbClr val="FFFFFF"/>
                </a:solidFill>
                <a:latin typeface="Arial"/>
                <a:ea typeface="+mn-lt"/>
                <a:cs typeface="Arial"/>
              </a:rPr>
              <a:t>)</a:t>
            </a:r>
          </a:p>
        </p:txBody>
      </p:sp>
    </p:spTree>
    <p:extLst>
      <p:ext uri="{BB962C8B-B14F-4D97-AF65-F5344CB8AC3E}">
        <p14:creationId xmlns:p14="http://schemas.microsoft.com/office/powerpoint/2010/main" val="969043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5BBC-3129-1A20-2090-7163228FA98F}"/>
              </a:ext>
            </a:extLst>
          </p:cNvPr>
          <p:cNvSpPr>
            <a:spLocks noGrp="1"/>
          </p:cNvSpPr>
          <p:nvPr>
            <p:ph type="title"/>
          </p:nvPr>
        </p:nvSpPr>
        <p:spPr/>
        <p:txBody>
          <a:bodyPr/>
          <a:lstStyle/>
          <a:p>
            <a:r>
              <a:rPr lang="en-US"/>
              <a:t>Lab Examples</a:t>
            </a:r>
          </a:p>
        </p:txBody>
      </p:sp>
      <p:sp>
        <p:nvSpPr>
          <p:cNvPr id="3" name="Content Placeholder 2">
            <a:extLst>
              <a:ext uri="{FF2B5EF4-FFF2-40B4-BE49-F238E27FC236}">
                <a16:creationId xmlns:a16="http://schemas.microsoft.com/office/drawing/2014/main" id="{F411EE19-4253-665B-71CA-78D97FA9C9B6}"/>
              </a:ext>
            </a:extLst>
          </p:cNvPr>
          <p:cNvSpPr>
            <a:spLocks noGrp="1"/>
          </p:cNvSpPr>
          <p:nvPr>
            <p:ph idx="1"/>
          </p:nvPr>
        </p:nvSpPr>
        <p:spPr/>
        <p:txBody>
          <a:bodyPr vert="horz" lIns="91440" tIns="45720" rIns="91440" bIns="45720" rtlCol="0" anchor="t">
            <a:normAutofit/>
          </a:bodyPr>
          <a:lstStyle/>
          <a:p>
            <a:r>
              <a:rPr lang="en-US">
                <a:ea typeface="+mn-lt"/>
                <a:cs typeface="+mn-lt"/>
              </a:rPr>
              <a:t>message = </a:t>
            </a:r>
            <a:r>
              <a:rPr lang="en-US">
                <a:solidFill>
                  <a:srgbClr val="00B050"/>
                </a:solidFill>
                <a:ea typeface="+mn-lt"/>
                <a:cs typeface="+mn-lt"/>
              </a:rPr>
              <a:t>"Hello, World!"</a:t>
            </a:r>
          </a:p>
          <a:p>
            <a:r>
              <a:rPr lang="en-US" err="1"/>
              <a:t>my_name</a:t>
            </a:r>
            <a:r>
              <a:rPr lang="en-US"/>
              <a:t> = </a:t>
            </a:r>
            <a:r>
              <a:rPr lang="en-US">
                <a:solidFill>
                  <a:srgbClr val="00B050"/>
                </a:solidFill>
              </a:rPr>
              <a:t>"John Doe"</a:t>
            </a:r>
          </a:p>
          <a:p>
            <a:r>
              <a:rPr lang="en-US"/>
              <a:t>age = 45</a:t>
            </a:r>
          </a:p>
          <a:p>
            <a:r>
              <a:rPr lang="en-US" err="1"/>
              <a:t>myFamilyCount</a:t>
            </a:r>
            <a:r>
              <a:rPr lang="en-US"/>
              <a:t> = 5</a:t>
            </a:r>
          </a:p>
          <a:p>
            <a:r>
              <a:rPr lang="en-US"/>
              <a:t>print(message)</a:t>
            </a:r>
          </a:p>
          <a:p>
            <a:pPr lvl="1"/>
            <a:r>
              <a:rPr lang="en-US" sz="2000">
                <a:latin typeface="Arial"/>
                <a:cs typeface="Arial"/>
              </a:rPr>
              <a:t>Print(</a:t>
            </a:r>
            <a:r>
              <a:rPr lang="en-US" sz="2000" err="1">
                <a:solidFill>
                  <a:srgbClr val="00B050"/>
                </a:solidFill>
                <a:latin typeface="Arial"/>
                <a:cs typeface="Arial"/>
              </a:rPr>
              <a:t>f'</a:t>
            </a:r>
            <a:r>
              <a:rPr lang="en-US" sz="2000" err="1">
                <a:solidFill>
                  <a:srgbClr val="00A67D"/>
                </a:solidFill>
                <a:latin typeface="Arial"/>
                <a:cs typeface="Arial"/>
              </a:rPr>
              <a:t>My</a:t>
            </a:r>
            <a:r>
              <a:rPr lang="en-US" sz="2000">
                <a:solidFill>
                  <a:srgbClr val="00A67D"/>
                </a:solidFill>
                <a:latin typeface="Arial"/>
                <a:cs typeface="Arial"/>
              </a:rPr>
              <a:t> name is {</a:t>
            </a:r>
            <a:r>
              <a:rPr lang="en-US" sz="2000" err="1">
                <a:solidFill>
                  <a:srgbClr val="00A67D"/>
                </a:solidFill>
                <a:latin typeface="Arial"/>
                <a:cs typeface="Arial"/>
              </a:rPr>
              <a:t>my_name</a:t>
            </a:r>
            <a:r>
              <a:rPr lang="en-US" sz="2000">
                <a:solidFill>
                  <a:srgbClr val="00A67D"/>
                </a:solidFill>
                <a:latin typeface="Arial"/>
                <a:cs typeface="Arial"/>
              </a:rPr>
              <a:t>} and I am {age} years old. </a:t>
            </a:r>
            <a:r>
              <a:rPr lang="en-US" sz="2000">
                <a:solidFill>
                  <a:srgbClr val="00A67D"/>
                </a:solidFill>
                <a:latin typeface="Arial"/>
                <a:ea typeface="+mn-lt"/>
                <a:cs typeface="Arial"/>
              </a:rPr>
              <a:t>I have {</a:t>
            </a:r>
            <a:r>
              <a:rPr lang="en-US" sz="2000" err="1">
                <a:solidFill>
                  <a:srgbClr val="00A67D"/>
                </a:solidFill>
                <a:latin typeface="Arial"/>
                <a:ea typeface="+mn-lt"/>
                <a:cs typeface="Arial"/>
              </a:rPr>
              <a:t>myFamilyCount</a:t>
            </a:r>
            <a:r>
              <a:rPr lang="en-US" sz="2000">
                <a:solidFill>
                  <a:srgbClr val="00A67D"/>
                </a:solidFill>
                <a:latin typeface="Arial"/>
                <a:ea typeface="+mn-lt"/>
                <a:cs typeface="Arial"/>
              </a:rPr>
              <a:t>} in my family.</a:t>
            </a:r>
            <a:r>
              <a:rPr lang="en-US" sz="2000">
                <a:solidFill>
                  <a:srgbClr val="00A67D"/>
                </a:solidFill>
                <a:latin typeface="Arial"/>
                <a:cs typeface="Arial"/>
              </a:rPr>
              <a:t>'</a:t>
            </a:r>
            <a:r>
              <a:rPr lang="en-US" sz="2000">
                <a:latin typeface="Arial"/>
                <a:cs typeface="Arial"/>
              </a:rPr>
              <a:t>)</a:t>
            </a:r>
          </a:p>
          <a:p>
            <a:endParaRPr lang="en-US"/>
          </a:p>
          <a:p>
            <a:endParaRPr lang="en-US"/>
          </a:p>
          <a:p>
            <a:endParaRPr lang="en-US"/>
          </a:p>
          <a:p>
            <a:endParaRPr lang="en-US"/>
          </a:p>
        </p:txBody>
      </p:sp>
    </p:spTree>
    <p:extLst>
      <p:ext uri="{BB962C8B-B14F-4D97-AF65-F5344CB8AC3E}">
        <p14:creationId xmlns:p14="http://schemas.microsoft.com/office/powerpoint/2010/main" val="2655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0659-CC61-9F86-4B4E-2EEC4BFA177E}"/>
              </a:ext>
            </a:extLst>
          </p:cNvPr>
          <p:cNvSpPr>
            <a:spLocks noGrp="1"/>
          </p:cNvSpPr>
          <p:nvPr>
            <p:ph type="title"/>
          </p:nvPr>
        </p:nvSpPr>
        <p:spPr/>
        <p:txBody>
          <a:bodyPr/>
          <a:lstStyle/>
          <a:p>
            <a:r>
              <a:rPr lang="en-US"/>
              <a:t>Getting Input</a:t>
            </a:r>
          </a:p>
        </p:txBody>
      </p:sp>
      <p:sp>
        <p:nvSpPr>
          <p:cNvPr id="3" name="Content Placeholder 2">
            <a:extLst>
              <a:ext uri="{FF2B5EF4-FFF2-40B4-BE49-F238E27FC236}">
                <a16:creationId xmlns:a16="http://schemas.microsoft.com/office/drawing/2014/main" id="{75ED724B-CC04-04FB-DE5B-72556138A34F}"/>
              </a:ext>
            </a:extLst>
          </p:cNvPr>
          <p:cNvSpPr>
            <a:spLocks noGrp="1"/>
          </p:cNvSpPr>
          <p:nvPr>
            <p:ph idx="1"/>
          </p:nvPr>
        </p:nvSpPr>
        <p:spPr/>
        <p:txBody>
          <a:bodyPr vert="horz" lIns="91440" tIns="45720" rIns="91440" bIns="45720" rtlCol="0" anchor="t">
            <a:normAutofit/>
          </a:bodyPr>
          <a:lstStyle/>
          <a:p>
            <a:pPr marL="342900" indent="-342900"/>
            <a:r>
              <a:rPr lang="en-US" dirty="0"/>
              <a:t>Getting input from the user (Input command)</a:t>
            </a:r>
          </a:p>
          <a:p>
            <a:pPr marL="571500" lvl="1" indent="-342900">
              <a:spcBef>
                <a:spcPts val="1200"/>
              </a:spcBef>
            </a:pPr>
            <a:r>
              <a:rPr lang="en-US" dirty="0">
                <a:ea typeface="+mn-lt"/>
                <a:cs typeface="+mn-lt"/>
              </a:rPr>
              <a:t>Num = input(</a:t>
            </a:r>
            <a:r>
              <a:rPr lang="en-US" dirty="0">
                <a:solidFill>
                  <a:srgbClr val="00B050"/>
                </a:solidFill>
                <a:ea typeface="+mn-lt"/>
                <a:cs typeface="+mn-lt"/>
              </a:rPr>
              <a:t>"Enter a number"</a:t>
            </a:r>
            <a:r>
              <a:rPr lang="en-US" dirty="0">
                <a:ea typeface="+mn-lt"/>
                <a:cs typeface="+mn-lt"/>
              </a:rPr>
              <a:t>)</a:t>
            </a:r>
          </a:p>
          <a:p>
            <a:pPr marL="342900" indent="-342900"/>
            <a:r>
              <a:rPr lang="en-US" dirty="0"/>
              <a:t>When you use the input command it becomes a string.</a:t>
            </a:r>
          </a:p>
          <a:p>
            <a:pPr marL="342900" indent="-342900"/>
            <a:r>
              <a:rPr lang="en-US" dirty="0"/>
              <a:t>num1 = input("Enter first number: ")</a:t>
            </a:r>
          </a:p>
          <a:p>
            <a:pPr marL="342900" indent="-342900"/>
            <a:r>
              <a:rPr lang="en-US" dirty="0"/>
              <a:t>num2 = input("Enter second number: ")</a:t>
            </a:r>
          </a:p>
          <a:p>
            <a:pPr marL="342900" indent="-342900"/>
            <a:r>
              <a:rPr lang="en-US" dirty="0"/>
              <a:t>num1 + num2</a:t>
            </a:r>
          </a:p>
          <a:p>
            <a:pPr marL="0" indent="0">
              <a:buNone/>
            </a:pPr>
            <a:endParaRPr lang="en-US" dirty="0"/>
          </a:p>
        </p:txBody>
      </p:sp>
    </p:spTree>
    <p:extLst>
      <p:ext uri="{BB962C8B-B14F-4D97-AF65-F5344CB8AC3E}">
        <p14:creationId xmlns:p14="http://schemas.microsoft.com/office/powerpoint/2010/main" val="41859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7D8A-A7CB-6DAB-20E9-F9BB7D2D4435}"/>
              </a:ext>
            </a:extLst>
          </p:cNvPr>
          <p:cNvSpPr>
            <a:spLocks noGrp="1"/>
          </p:cNvSpPr>
          <p:nvPr>
            <p:ph type="title"/>
          </p:nvPr>
        </p:nvSpPr>
        <p:spPr/>
        <p:txBody>
          <a:bodyPr/>
          <a:lstStyle/>
          <a:p>
            <a:r>
              <a:rPr lang="en-US" dirty="0"/>
              <a:t>Input Lab 1</a:t>
            </a:r>
          </a:p>
        </p:txBody>
      </p:sp>
      <p:sp>
        <p:nvSpPr>
          <p:cNvPr id="3" name="Content Placeholder 2">
            <a:extLst>
              <a:ext uri="{FF2B5EF4-FFF2-40B4-BE49-F238E27FC236}">
                <a16:creationId xmlns:a16="http://schemas.microsoft.com/office/drawing/2014/main" id="{79F1B05C-FC40-2542-3AF6-C231C1E8D4D6}"/>
              </a:ext>
            </a:extLst>
          </p:cNvPr>
          <p:cNvSpPr>
            <a:spLocks noGrp="1"/>
          </p:cNvSpPr>
          <p:nvPr>
            <p:ph idx="1"/>
          </p:nvPr>
        </p:nvSpPr>
        <p:spPr/>
        <p:txBody>
          <a:bodyPr vert="horz" lIns="91440" tIns="45720" rIns="91440" bIns="45720" rtlCol="0" anchor="t">
            <a:normAutofit/>
          </a:bodyPr>
          <a:lstStyle/>
          <a:p>
            <a:r>
              <a:rPr lang="en-US" dirty="0"/>
              <a:t>Open up Idle.</a:t>
            </a:r>
          </a:p>
          <a:p>
            <a:r>
              <a:rPr lang="en-US" dirty="0"/>
              <a:t>Create a variable to get the number of students in a class. </a:t>
            </a:r>
          </a:p>
          <a:p>
            <a:r>
              <a:rPr lang="en-US" dirty="0"/>
              <a:t>Create a variable to get the number of teachers in a class. </a:t>
            </a:r>
          </a:p>
          <a:p>
            <a:r>
              <a:rPr lang="en-US" dirty="0"/>
              <a:t>Create a variable that takes the two inputs and adds them together. </a:t>
            </a:r>
          </a:p>
          <a:p>
            <a:r>
              <a:rPr lang="en-US" dirty="0"/>
              <a:t>Print out the results. </a:t>
            </a:r>
          </a:p>
        </p:txBody>
      </p:sp>
    </p:spTree>
    <p:extLst>
      <p:ext uri="{BB962C8B-B14F-4D97-AF65-F5344CB8AC3E}">
        <p14:creationId xmlns:p14="http://schemas.microsoft.com/office/powerpoint/2010/main" val="770698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9003-FBB3-DF25-39D9-45A0F5DEC814}"/>
              </a:ext>
            </a:extLst>
          </p:cNvPr>
          <p:cNvSpPr>
            <a:spLocks noGrp="1"/>
          </p:cNvSpPr>
          <p:nvPr>
            <p:ph type="title"/>
          </p:nvPr>
        </p:nvSpPr>
        <p:spPr/>
        <p:txBody>
          <a:bodyPr/>
          <a:lstStyle/>
          <a:p>
            <a:r>
              <a:rPr lang="en-US" dirty="0"/>
              <a:t>Input Lab 2</a:t>
            </a:r>
          </a:p>
        </p:txBody>
      </p:sp>
      <p:sp>
        <p:nvSpPr>
          <p:cNvPr id="3" name="Content Placeholder 2">
            <a:extLst>
              <a:ext uri="{FF2B5EF4-FFF2-40B4-BE49-F238E27FC236}">
                <a16:creationId xmlns:a16="http://schemas.microsoft.com/office/drawing/2014/main" id="{31D0CE27-69E5-CA60-5B8B-4BDABD524C41}"/>
              </a:ext>
            </a:extLst>
          </p:cNvPr>
          <p:cNvSpPr>
            <a:spLocks noGrp="1"/>
          </p:cNvSpPr>
          <p:nvPr>
            <p:ph idx="1"/>
          </p:nvPr>
        </p:nvSpPr>
        <p:spPr>
          <a:xfrm>
            <a:off x="1587710" y="1640471"/>
            <a:ext cx="9486690" cy="4538061"/>
          </a:xfrm>
        </p:spPr>
        <p:txBody>
          <a:bodyPr vert="horz" lIns="91440" tIns="45720" rIns="91440" bIns="45720" rtlCol="0" anchor="t">
            <a:normAutofit/>
          </a:bodyPr>
          <a:lstStyle/>
          <a:p>
            <a:pPr marL="342900" indent="-342900"/>
            <a:r>
              <a:rPr lang="en-US" dirty="0"/>
              <a:t>Create a variable called pizza and ask the user for what their favorite type of pizza. pizza= input("What is your name?")</a:t>
            </a:r>
          </a:p>
          <a:p>
            <a:pPr marL="342900" indent="-342900"/>
            <a:r>
              <a:rPr lang="en-US" dirty="0"/>
              <a:t>Create a variable called </a:t>
            </a:r>
            <a:r>
              <a:rPr lang="en-US" dirty="0" err="1"/>
              <a:t>pizza_number</a:t>
            </a:r>
            <a:r>
              <a:rPr lang="en-US" dirty="0"/>
              <a:t> and ask the user how many pizzas they would like to order. </a:t>
            </a:r>
          </a:p>
          <a:p>
            <a:pPr marL="342900" indent="-342900"/>
            <a:r>
              <a:rPr lang="en-US" dirty="0"/>
              <a:t>Create a variable called </a:t>
            </a:r>
            <a:r>
              <a:rPr lang="en-US" dirty="0" err="1"/>
              <a:t>total_cost</a:t>
            </a:r>
            <a:r>
              <a:rPr lang="en-US" dirty="0"/>
              <a:t> and multiply the </a:t>
            </a:r>
            <a:r>
              <a:rPr lang="en-US" dirty="0" err="1"/>
              <a:t>total_cost</a:t>
            </a:r>
            <a:r>
              <a:rPr lang="en-US" dirty="0"/>
              <a:t> by the </a:t>
            </a:r>
            <a:r>
              <a:rPr lang="en-US" dirty="0" err="1"/>
              <a:t>pizza_number</a:t>
            </a:r>
            <a:r>
              <a:rPr lang="en-US" dirty="0"/>
              <a:t>. </a:t>
            </a:r>
            <a:endParaRPr lang="en-US" dirty="0">
              <a:latin typeface="Neue Haas Grotesk Text Pro"/>
              <a:cs typeface="Arial"/>
            </a:endParaRPr>
          </a:p>
          <a:p>
            <a:pPr marL="342900" indent="-342900"/>
            <a:r>
              <a:rPr lang="en-US" dirty="0">
                <a:latin typeface="Arial"/>
                <a:cs typeface="Arial"/>
              </a:rPr>
              <a:t>Use the F-String method to produce the following output: </a:t>
            </a:r>
            <a:endParaRPr lang="en-US" dirty="0"/>
          </a:p>
          <a:p>
            <a:pPr lvl="1"/>
            <a:r>
              <a:rPr lang="en-US" dirty="0">
                <a:latin typeface="Arial"/>
                <a:cs typeface="Arial"/>
              </a:rPr>
              <a:t>Your favorite pizza is {pizza}. The total cost of your order is {</a:t>
            </a:r>
            <a:r>
              <a:rPr lang="en-US" dirty="0" err="1">
                <a:latin typeface="Arial"/>
                <a:cs typeface="Arial"/>
              </a:rPr>
              <a:t>total_cost</a:t>
            </a:r>
            <a:r>
              <a:rPr lang="en-US" dirty="0">
                <a:latin typeface="Arial"/>
                <a:cs typeface="Arial"/>
              </a:rPr>
              <a:t>}.</a:t>
            </a:r>
          </a:p>
          <a:p>
            <a:endParaRPr lang="en-US"/>
          </a:p>
        </p:txBody>
      </p:sp>
    </p:spTree>
    <p:extLst>
      <p:ext uri="{BB962C8B-B14F-4D97-AF65-F5344CB8AC3E}">
        <p14:creationId xmlns:p14="http://schemas.microsoft.com/office/powerpoint/2010/main" val="231659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278D-59BB-AA62-1B90-DCBB6CBF51F4}"/>
              </a:ext>
            </a:extLst>
          </p:cNvPr>
          <p:cNvSpPr>
            <a:spLocks noGrp="1"/>
          </p:cNvSpPr>
          <p:nvPr>
            <p:ph type="title"/>
          </p:nvPr>
        </p:nvSpPr>
        <p:spPr/>
        <p:txBody>
          <a:bodyPr/>
          <a:lstStyle/>
          <a:p>
            <a:r>
              <a:rPr lang="en-US"/>
              <a:t>Lab Examples</a:t>
            </a:r>
          </a:p>
        </p:txBody>
      </p:sp>
      <p:sp>
        <p:nvSpPr>
          <p:cNvPr id="3" name="Content Placeholder 2">
            <a:extLst>
              <a:ext uri="{FF2B5EF4-FFF2-40B4-BE49-F238E27FC236}">
                <a16:creationId xmlns:a16="http://schemas.microsoft.com/office/drawing/2014/main" id="{22F4BDD9-73DA-DEC3-E327-EDB0C258FCA5}"/>
              </a:ext>
            </a:extLst>
          </p:cNvPr>
          <p:cNvSpPr>
            <a:spLocks noGrp="1"/>
          </p:cNvSpPr>
          <p:nvPr>
            <p:ph idx="1"/>
          </p:nvPr>
        </p:nvSpPr>
        <p:spPr/>
        <p:txBody>
          <a:bodyPr vert="horz" lIns="91440" tIns="45720" rIns="91440" bIns="45720" rtlCol="0" anchor="t">
            <a:normAutofit/>
          </a:bodyPr>
          <a:lstStyle/>
          <a:p>
            <a:r>
              <a:rPr lang="en-US" err="1">
                <a:ea typeface="+mn-lt"/>
                <a:cs typeface="+mn-lt"/>
              </a:rPr>
              <a:t>cost_of_pizza</a:t>
            </a:r>
            <a:r>
              <a:rPr lang="en-US">
                <a:ea typeface="+mn-lt"/>
                <a:cs typeface="+mn-lt"/>
              </a:rPr>
              <a:t> = 7.5</a:t>
            </a:r>
            <a:endParaRPr lang="en-US"/>
          </a:p>
          <a:p>
            <a:r>
              <a:rPr lang="en-US">
                <a:ea typeface="+mn-lt"/>
                <a:cs typeface="+mn-lt"/>
              </a:rPr>
              <a:t>pizza = input(</a:t>
            </a:r>
            <a:r>
              <a:rPr lang="en-US">
                <a:solidFill>
                  <a:srgbClr val="00B050"/>
                </a:solidFill>
                <a:ea typeface="+mn-lt"/>
                <a:cs typeface="+mn-lt"/>
              </a:rPr>
              <a:t>"What is your favorite type of pizza?"</a:t>
            </a:r>
            <a:r>
              <a:rPr lang="en-US">
                <a:ea typeface="+mn-lt"/>
                <a:cs typeface="+mn-lt"/>
              </a:rPr>
              <a:t>)</a:t>
            </a:r>
            <a:endParaRPr lang="en-US"/>
          </a:p>
          <a:p>
            <a:r>
              <a:rPr lang="en-US" err="1">
                <a:ea typeface="+mn-lt"/>
                <a:cs typeface="+mn-lt"/>
              </a:rPr>
              <a:t>pizza_number</a:t>
            </a:r>
            <a:r>
              <a:rPr lang="en-US">
                <a:ea typeface="+mn-lt"/>
                <a:cs typeface="+mn-lt"/>
              </a:rPr>
              <a:t> = input(</a:t>
            </a:r>
            <a:r>
              <a:rPr lang="en-US">
                <a:solidFill>
                  <a:srgbClr val="00B050"/>
                </a:solidFill>
                <a:ea typeface="+mn-lt"/>
                <a:cs typeface="+mn-lt"/>
              </a:rPr>
              <a:t>"How many pizzas would you like to order?"</a:t>
            </a:r>
            <a:r>
              <a:rPr lang="en-US">
                <a:ea typeface="+mn-lt"/>
                <a:cs typeface="+mn-lt"/>
              </a:rPr>
              <a:t>)</a:t>
            </a:r>
            <a:endParaRPr lang="en-US"/>
          </a:p>
          <a:p>
            <a:r>
              <a:rPr lang="en-US" err="1">
                <a:ea typeface="+mn-lt"/>
                <a:cs typeface="+mn-lt"/>
              </a:rPr>
              <a:t>pizza_number</a:t>
            </a:r>
            <a:r>
              <a:rPr lang="en-US">
                <a:ea typeface="+mn-lt"/>
                <a:cs typeface="+mn-lt"/>
              </a:rPr>
              <a:t> = int(</a:t>
            </a:r>
            <a:r>
              <a:rPr lang="en-US" err="1">
                <a:ea typeface="+mn-lt"/>
                <a:cs typeface="+mn-lt"/>
              </a:rPr>
              <a:t>pizza_number</a:t>
            </a:r>
            <a:r>
              <a:rPr lang="en-US">
                <a:ea typeface="+mn-lt"/>
                <a:cs typeface="+mn-lt"/>
              </a:rPr>
              <a:t>)</a:t>
            </a:r>
            <a:endParaRPr lang="en-US"/>
          </a:p>
          <a:p>
            <a:r>
              <a:rPr lang="en-US" err="1">
                <a:ea typeface="+mn-lt"/>
                <a:cs typeface="+mn-lt"/>
              </a:rPr>
              <a:t>total_cost</a:t>
            </a:r>
            <a:r>
              <a:rPr lang="en-US">
                <a:ea typeface="+mn-lt"/>
                <a:cs typeface="+mn-lt"/>
              </a:rPr>
              <a:t> = </a:t>
            </a:r>
            <a:r>
              <a:rPr lang="en-US" err="1">
                <a:ea typeface="+mn-lt"/>
                <a:cs typeface="+mn-lt"/>
              </a:rPr>
              <a:t>cost_of_pizza</a:t>
            </a:r>
            <a:r>
              <a:rPr lang="en-US">
                <a:ea typeface="+mn-lt"/>
                <a:cs typeface="+mn-lt"/>
              </a:rPr>
              <a:t> * </a:t>
            </a:r>
            <a:r>
              <a:rPr lang="en-US" err="1">
                <a:ea typeface="+mn-lt"/>
                <a:cs typeface="+mn-lt"/>
              </a:rPr>
              <a:t>pizza_number</a:t>
            </a:r>
            <a:endParaRPr lang="en-US" err="1"/>
          </a:p>
          <a:p>
            <a:r>
              <a:rPr lang="en-US">
                <a:ea typeface="+mn-lt"/>
                <a:cs typeface="+mn-lt"/>
              </a:rPr>
              <a:t>print(</a:t>
            </a:r>
            <a:r>
              <a:rPr lang="en-US" err="1">
                <a:solidFill>
                  <a:srgbClr val="00B050"/>
                </a:solidFill>
                <a:ea typeface="+mn-lt"/>
                <a:cs typeface="+mn-lt"/>
              </a:rPr>
              <a:t>f'Your</a:t>
            </a:r>
            <a:r>
              <a:rPr lang="en-US">
                <a:solidFill>
                  <a:srgbClr val="00B050"/>
                </a:solidFill>
                <a:ea typeface="+mn-lt"/>
                <a:cs typeface="+mn-lt"/>
              </a:rPr>
              <a:t> favorite pizza is {pizza}. The total cost of your order is ${</a:t>
            </a:r>
            <a:r>
              <a:rPr lang="en-US" err="1">
                <a:solidFill>
                  <a:srgbClr val="00B050"/>
                </a:solidFill>
                <a:ea typeface="+mn-lt"/>
                <a:cs typeface="+mn-lt"/>
              </a:rPr>
              <a:t>total_cost</a:t>
            </a:r>
            <a:r>
              <a:rPr lang="en-US">
                <a:solidFill>
                  <a:srgbClr val="00B050"/>
                </a:solidFill>
                <a:ea typeface="+mn-lt"/>
                <a:cs typeface="+mn-lt"/>
              </a:rPr>
              <a:t>}.'</a:t>
            </a:r>
            <a:r>
              <a:rPr lang="en-US">
                <a:ea typeface="+mn-lt"/>
                <a:cs typeface="+mn-lt"/>
              </a:rPr>
              <a:t>)</a:t>
            </a:r>
            <a:endParaRPr lang="en-US"/>
          </a:p>
          <a:p>
            <a:endParaRPr lang="en-US"/>
          </a:p>
        </p:txBody>
      </p:sp>
    </p:spTree>
    <p:extLst>
      <p:ext uri="{BB962C8B-B14F-4D97-AF65-F5344CB8AC3E}">
        <p14:creationId xmlns:p14="http://schemas.microsoft.com/office/powerpoint/2010/main" val="284869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8D1A-0194-4719-8319-4CE66043DF10}"/>
              </a:ext>
            </a:extLst>
          </p:cNvPr>
          <p:cNvSpPr>
            <a:spLocks noGrp="1"/>
          </p:cNvSpPr>
          <p:nvPr>
            <p:ph type="title"/>
          </p:nvPr>
        </p:nvSpPr>
        <p:spPr/>
        <p:txBody>
          <a:bodyPr/>
          <a:lstStyle/>
          <a:p>
            <a:r>
              <a:rPr lang="en-US"/>
              <a:t>If Statement</a:t>
            </a:r>
          </a:p>
        </p:txBody>
      </p:sp>
      <p:sp>
        <p:nvSpPr>
          <p:cNvPr id="3" name="Content Placeholder 2">
            <a:extLst>
              <a:ext uri="{FF2B5EF4-FFF2-40B4-BE49-F238E27FC236}">
                <a16:creationId xmlns:a16="http://schemas.microsoft.com/office/drawing/2014/main" id="{8896433F-BDC4-9BDE-E9F8-86F38F0E2BDE}"/>
              </a:ext>
            </a:extLst>
          </p:cNvPr>
          <p:cNvSpPr>
            <a:spLocks noGrp="1"/>
          </p:cNvSpPr>
          <p:nvPr>
            <p:ph idx="1"/>
          </p:nvPr>
        </p:nvSpPr>
        <p:spPr>
          <a:xfrm>
            <a:off x="1587710" y="2160016"/>
            <a:ext cx="5862544" cy="3926152"/>
          </a:xfrm>
        </p:spPr>
        <p:txBody>
          <a:bodyPr vert="horz" lIns="91440" tIns="45720" rIns="91440" bIns="45720" rtlCol="0" anchor="t">
            <a:normAutofit/>
          </a:bodyPr>
          <a:lstStyle/>
          <a:p>
            <a:r>
              <a:rPr lang="en-US" sz="2000">
                <a:ea typeface="+mn-lt"/>
                <a:cs typeface="+mn-lt"/>
              </a:rPr>
              <a:t>Based on a Condition</a:t>
            </a:r>
          </a:p>
          <a:p>
            <a:r>
              <a:rPr lang="en-US" sz="2000">
                <a:ea typeface="+mn-lt"/>
                <a:cs typeface="+mn-lt"/>
              </a:rPr>
              <a:t>If value is true then do this.</a:t>
            </a:r>
          </a:p>
          <a:p>
            <a:pPr lvl="1"/>
            <a:r>
              <a:rPr lang="en-US" sz="1700">
                <a:solidFill>
                  <a:srgbClr val="FFFFFF"/>
                </a:solidFill>
                <a:latin typeface="Neue Haas Grotesk Text Pro"/>
                <a:ea typeface="+mn-lt"/>
                <a:cs typeface="Arial"/>
              </a:rPr>
              <a:t>A colon is needed at the end of the if.</a:t>
            </a:r>
          </a:p>
          <a:p>
            <a:pPr lvl="1"/>
            <a:r>
              <a:rPr lang="en-US" sz="1700">
                <a:solidFill>
                  <a:srgbClr val="FFFFFF"/>
                </a:solidFill>
                <a:latin typeface="Neue Haas Grotesk Text Pro"/>
                <a:ea typeface="+mn-lt"/>
                <a:cs typeface="Arial"/>
              </a:rPr>
              <a:t>It will jump to the next line.</a:t>
            </a:r>
          </a:p>
          <a:p>
            <a:r>
              <a:rPr lang="en-US" sz="2000">
                <a:solidFill>
                  <a:srgbClr val="FFFFFF"/>
                </a:solidFill>
                <a:latin typeface="Neue Haas Grotesk Text Pro"/>
                <a:ea typeface="+mn-lt"/>
                <a:cs typeface="Arial"/>
              </a:rPr>
              <a:t>If(x &lt; 5):</a:t>
            </a:r>
          </a:p>
          <a:p>
            <a:pPr lvl="1"/>
            <a:r>
              <a:rPr lang="en-US" sz="1700">
                <a:solidFill>
                  <a:srgbClr val="FFFFFF"/>
                </a:solidFill>
                <a:latin typeface="Neue Haas Grotesk Text Pro"/>
                <a:ea typeface="+mn-lt"/>
                <a:cs typeface="Arial"/>
              </a:rPr>
              <a:t>print(</a:t>
            </a:r>
            <a:r>
              <a:rPr lang="en-US" sz="1700">
                <a:solidFill>
                  <a:srgbClr val="00B050"/>
                </a:solidFill>
                <a:latin typeface="Neue Haas Grotesk Text Pro"/>
                <a:ea typeface="+mn-lt"/>
                <a:cs typeface="Arial"/>
              </a:rPr>
              <a:t>f'{x} is less than five'</a:t>
            </a:r>
            <a:r>
              <a:rPr lang="en-US" sz="1700">
                <a:solidFill>
                  <a:srgbClr val="FFFFFF"/>
                </a:solidFill>
                <a:latin typeface="Neue Haas Grotesk Text Pro"/>
                <a:ea typeface="+mn-lt"/>
                <a:cs typeface="Arial"/>
              </a:rPr>
              <a:t>)</a:t>
            </a:r>
          </a:p>
          <a:p>
            <a:pPr marL="171450" indent="-171450"/>
            <a:endParaRPr lang="en-US" sz="1600">
              <a:solidFill>
                <a:srgbClr val="A6A6A6"/>
              </a:solidFill>
              <a:latin typeface="Arial"/>
              <a:ea typeface="+mn-lt"/>
              <a:cs typeface="Arial"/>
            </a:endParaRPr>
          </a:p>
        </p:txBody>
      </p:sp>
      <p:pic>
        <p:nvPicPr>
          <p:cNvPr id="7" name="Picture 7">
            <a:extLst>
              <a:ext uri="{FF2B5EF4-FFF2-40B4-BE49-F238E27FC236}">
                <a16:creationId xmlns:a16="http://schemas.microsoft.com/office/drawing/2014/main" id="{494B9162-5F68-DE4F-4C2B-DABF689C9249}"/>
              </a:ext>
            </a:extLst>
          </p:cNvPr>
          <p:cNvPicPr>
            <a:picLocks noChangeAspect="1"/>
          </p:cNvPicPr>
          <p:nvPr/>
        </p:nvPicPr>
        <p:blipFill>
          <a:blip r:embed="rId2"/>
          <a:stretch>
            <a:fillRect/>
          </a:stretch>
        </p:blipFill>
        <p:spPr>
          <a:xfrm>
            <a:off x="7672886" y="1471534"/>
            <a:ext cx="2642424" cy="4114800"/>
          </a:xfrm>
          <a:prstGeom prst="rect">
            <a:avLst/>
          </a:prstGeom>
        </p:spPr>
      </p:pic>
    </p:spTree>
    <p:extLst>
      <p:ext uri="{BB962C8B-B14F-4D97-AF65-F5344CB8AC3E}">
        <p14:creationId xmlns:p14="http://schemas.microsoft.com/office/powerpoint/2010/main" val="36402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EB55-FF16-D2AD-26C5-A3F18668D952}"/>
              </a:ext>
            </a:extLst>
          </p:cNvPr>
          <p:cNvSpPr>
            <a:spLocks noGrp="1"/>
          </p:cNvSpPr>
          <p:nvPr>
            <p:ph type="title"/>
          </p:nvPr>
        </p:nvSpPr>
        <p:spPr/>
        <p:txBody>
          <a:bodyPr/>
          <a:lstStyle/>
          <a:p>
            <a:r>
              <a:rPr lang="en-US"/>
              <a:t>Else Statement</a:t>
            </a:r>
          </a:p>
        </p:txBody>
      </p:sp>
      <p:sp>
        <p:nvSpPr>
          <p:cNvPr id="3" name="Content Placeholder 2">
            <a:extLst>
              <a:ext uri="{FF2B5EF4-FFF2-40B4-BE49-F238E27FC236}">
                <a16:creationId xmlns:a16="http://schemas.microsoft.com/office/drawing/2014/main" id="{18AF30B3-0E07-83D5-02D7-6C3F5B6DC9A6}"/>
              </a:ext>
            </a:extLst>
          </p:cNvPr>
          <p:cNvSpPr>
            <a:spLocks noGrp="1"/>
          </p:cNvSpPr>
          <p:nvPr>
            <p:ph idx="1"/>
          </p:nvPr>
        </p:nvSpPr>
        <p:spPr>
          <a:xfrm>
            <a:off x="1587710" y="2160016"/>
            <a:ext cx="6048398" cy="3926152"/>
          </a:xfrm>
        </p:spPr>
        <p:txBody>
          <a:bodyPr vert="horz" lIns="91440" tIns="45720" rIns="91440" bIns="45720" rtlCol="0" anchor="t">
            <a:normAutofit/>
          </a:bodyPr>
          <a:lstStyle/>
          <a:p>
            <a:r>
              <a:rPr lang="en-US"/>
              <a:t>If the value is false than do this.</a:t>
            </a:r>
          </a:p>
          <a:p>
            <a:r>
              <a:rPr lang="en-US" sz="2000">
                <a:latin typeface="Arial"/>
                <a:cs typeface="Arial"/>
              </a:rPr>
              <a:t>If(x &lt; 5):</a:t>
            </a:r>
          </a:p>
          <a:p>
            <a:pPr lvl="1"/>
            <a:r>
              <a:rPr lang="en-US" sz="1700">
                <a:latin typeface="Arial"/>
                <a:cs typeface="Arial"/>
              </a:rPr>
              <a:t>print(</a:t>
            </a:r>
            <a:r>
              <a:rPr lang="en-US" sz="1700" err="1">
                <a:solidFill>
                  <a:srgbClr val="00B050"/>
                </a:solidFill>
                <a:latin typeface="Arial"/>
                <a:cs typeface="Arial"/>
              </a:rPr>
              <a:t>f'x</a:t>
            </a:r>
            <a:r>
              <a:rPr lang="en-US" sz="1700">
                <a:solidFill>
                  <a:srgbClr val="00B050"/>
                </a:solidFill>
                <a:latin typeface="Arial"/>
                <a:cs typeface="Arial"/>
              </a:rPr>
              <a:t> is less than five'</a:t>
            </a:r>
            <a:r>
              <a:rPr lang="en-US" sz="1700">
                <a:latin typeface="Arial"/>
                <a:cs typeface="Arial"/>
              </a:rPr>
              <a:t>)</a:t>
            </a:r>
          </a:p>
          <a:p>
            <a:r>
              <a:rPr lang="en-US" sz="2000">
                <a:latin typeface="Arial"/>
                <a:cs typeface="Arial"/>
              </a:rPr>
              <a:t>Else:</a:t>
            </a:r>
          </a:p>
          <a:p>
            <a:pPr lvl="1"/>
            <a:r>
              <a:rPr lang="en-US" sz="1700">
                <a:latin typeface="Arial"/>
                <a:cs typeface="Arial"/>
              </a:rPr>
              <a:t>Print(</a:t>
            </a:r>
            <a:r>
              <a:rPr lang="en-US" sz="1700">
                <a:solidFill>
                  <a:srgbClr val="00B050"/>
                </a:solidFill>
                <a:latin typeface="Arial"/>
                <a:cs typeface="Arial"/>
              </a:rPr>
              <a:t>f'{x} is not less than five.'</a:t>
            </a:r>
            <a:r>
              <a:rPr lang="en-US" sz="1700">
                <a:latin typeface="Arial"/>
                <a:cs typeface="Arial"/>
              </a:rPr>
              <a:t>)</a:t>
            </a:r>
          </a:p>
        </p:txBody>
      </p:sp>
      <p:pic>
        <p:nvPicPr>
          <p:cNvPr id="4" name="Picture 4" descr="A picture containing diagram, text, line, design&#10;&#10;Description automatically generated">
            <a:extLst>
              <a:ext uri="{FF2B5EF4-FFF2-40B4-BE49-F238E27FC236}">
                <a16:creationId xmlns:a16="http://schemas.microsoft.com/office/drawing/2014/main" id="{0179029E-ABA6-3425-17A0-50C10D4E4853}"/>
              </a:ext>
            </a:extLst>
          </p:cNvPr>
          <p:cNvPicPr>
            <a:picLocks noChangeAspect="1"/>
          </p:cNvPicPr>
          <p:nvPr/>
        </p:nvPicPr>
        <p:blipFill>
          <a:blip r:embed="rId2"/>
          <a:stretch>
            <a:fillRect/>
          </a:stretch>
        </p:blipFill>
        <p:spPr>
          <a:xfrm>
            <a:off x="7960198" y="1484026"/>
            <a:ext cx="2642424" cy="4114800"/>
          </a:xfrm>
          <a:prstGeom prst="rect">
            <a:avLst/>
          </a:prstGeom>
        </p:spPr>
      </p:pic>
    </p:spTree>
    <p:extLst>
      <p:ext uri="{BB962C8B-B14F-4D97-AF65-F5344CB8AC3E}">
        <p14:creationId xmlns:p14="http://schemas.microsoft.com/office/powerpoint/2010/main" val="10317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521D-E781-6625-7EFA-57082A8BF141}"/>
              </a:ext>
            </a:extLst>
          </p:cNvPr>
          <p:cNvSpPr>
            <a:spLocks noGrp="1"/>
          </p:cNvSpPr>
          <p:nvPr>
            <p:ph type="title"/>
          </p:nvPr>
        </p:nvSpPr>
        <p:spPr/>
        <p:txBody>
          <a:bodyPr/>
          <a:lstStyle/>
          <a:p>
            <a:r>
              <a:rPr lang="en-US"/>
              <a:t>Elif Statement</a:t>
            </a:r>
          </a:p>
        </p:txBody>
      </p:sp>
      <p:sp>
        <p:nvSpPr>
          <p:cNvPr id="3" name="Content Placeholder 2">
            <a:extLst>
              <a:ext uri="{FF2B5EF4-FFF2-40B4-BE49-F238E27FC236}">
                <a16:creationId xmlns:a16="http://schemas.microsoft.com/office/drawing/2014/main" id="{90C1565F-731D-D927-FADA-8E8497147201}"/>
              </a:ext>
            </a:extLst>
          </p:cNvPr>
          <p:cNvSpPr>
            <a:spLocks noGrp="1"/>
          </p:cNvSpPr>
          <p:nvPr>
            <p:ph idx="1"/>
          </p:nvPr>
        </p:nvSpPr>
        <p:spPr/>
        <p:txBody>
          <a:bodyPr vert="horz" lIns="91440" tIns="45720" rIns="91440" bIns="45720" rtlCol="0" anchor="t">
            <a:normAutofit fontScale="92500" lnSpcReduction="10000"/>
          </a:bodyPr>
          <a:lstStyle/>
          <a:p>
            <a:r>
              <a:rPr lang="en-US"/>
              <a:t>If the first value is false than do this. </a:t>
            </a:r>
          </a:p>
          <a:p>
            <a:r>
              <a:rPr lang="en-US"/>
              <a:t>You can have multiple </a:t>
            </a:r>
            <a:r>
              <a:rPr lang="en-US" err="1"/>
              <a:t>elif's</a:t>
            </a:r>
            <a:r>
              <a:rPr lang="en-US"/>
              <a:t>.</a:t>
            </a:r>
          </a:p>
          <a:p>
            <a:r>
              <a:rPr lang="en-US"/>
              <a:t>End if with else.</a:t>
            </a:r>
          </a:p>
          <a:p>
            <a:r>
              <a:rPr lang="en-US">
                <a:ea typeface="+mn-lt"/>
                <a:cs typeface="+mn-lt"/>
              </a:rPr>
              <a:t>if x &lt; 5:</a:t>
            </a:r>
            <a:endParaRPr lang="en-US"/>
          </a:p>
          <a:p>
            <a:pPr lvl="1"/>
            <a:r>
              <a:rPr lang="en-US">
                <a:ea typeface="+mn-lt"/>
                <a:cs typeface="+mn-lt"/>
              </a:rPr>
              <a:t>print(</a:t>
            </a:r>
            <a:r>
              <a:rPr lang="en-US">
                <a:solidFill>
                  <a:srgbClr val="00B050"/>
                </a:solidFill>
                <a:ea typeface="+mn-lt"/>
                <a:cs typeface="+mn-lt"/>
              </a:rPr>
              <a:t>f'{x} is not less than 5'</a:t>
            </a:r>
            <a:r>
              <a:rPr lang="en-US">
                <a:ea typeface="+mn-lt"/>
                <a:cs typeface="+mn-lt"/>
              </a:rPr>
              <a:t>)</a:t>
            </a:r>
            <a:endParaRPr lang="en-US"/>
          </a:p>
          <a:p>
            <a:r>
              <a:rPr lang="en-US" err="1">
                <a:ea typeface="+mn-lt"/>
                <a:cs typeface="+mn-lt"/>
              </a:rPr>
              <a:t>elif</a:t>
            </a:r>
            <a:r>
              <a:rPr lang="en-US">
                <a:ea typeface="+mn-lt"/>
                <a:cs typeface="+mn-lt"/>
              </a:rPr>
              <a:t> x == 5:</a:t>
            </a:r>
          </a:p>
          <a:p>
            <a:pPr lvl="1"/>
            <a:r>
              <a:rPr lang="en-US">
                <a:ea typeface="+mn-lt"/>
                <a:cs typeface="+mn-lt"/>
              </a:rPr>
              <a:t>print(</a:t>
            </a:r>
            <a:r>
              <a:rPr lang="en-US">
                <a:solidFill>
                  <a:srgbClr val="00B050"/>
                </a:solidFill>
                <a:ea typeface="+mn-lt"/>
                <a:cs typeface="+mn-lt"/>
              </a:rPr>
              <a:t>f'{x} is equal to 5'</a:t>
            </a:r>
            <a:r>
              <a:rPr lang="en-US">
                <a:ea typeface="+mn-lt"/>
                <a:cs typeface="+mn-lt"/>
              </a:rPr>
              <a:t>)</a:t>
            </a:r>
            <a:endParaRPr lang="en-US"/>
          </a:p>
          <a:p>
            <a:r>
              <a:rPr lang="en-US">
                <a:ea typeface="+mn-lt"/>
                <a:cs typeface="+mn-lt"/>
              </a:rPr>
              <a:t>else:</a:t>
            </a:r>
          </a:p>
          <a:p>
            <a:pPr lvl="1"/>
            <a:r>
              <a:rPr lang="en-US">
                <a:ea typeface="+mn-lt"/>
                <a:cs typeface="+mn-lt"/>
              </a:rPr>
              <a:t>print(</a:t>
            </a:r>
            <a:r>
              <a:rPr lang="en-US">
                <a:solidFill>
                  <a:srgbClr val="00B050"/>
                </a:solidFill>
                <a:ea typeface="+mn-lt"/>
                <a:cs typeface="+mn-lt"/>
              </a:rPr>
              <a:t>f'{x} is greater than 5'</a:t>
            </a:r>
            <a:r>
              <a:rPr lang="en-US">
                <a:ea typeface="+mn-lt"/>
                <a:cs typeface="+mn-lt"/>
              </a:rPr>
              <a:t>)</a:t>
            </a:r>
            <a:endParaRPr lang="en-US"/>
          </a:p>
        </p:txBody>
      </p:sp>
      <p:pic>
        <p:nvPicPr>
          <p:cNvPr id="4" name="Picture 4">
            <a:extLst>
              <a:ext uri="{FF2B5EF4-FFF2-40B4-BE49-F238E27FC236}">
                <a16:creationId xmlns:a16="http://schemas.microsoft.com/office/drawing/2014/main" id="{16255C3D-88A7-AA98-9B7C-7B4B956EE67C}"/>
              </a:ext>
            </a:extLst>
          </p:cNvPr>
          <p:cNvPicPr>
            <a:picLocks noChangeAspect="1"/>
          </p:cNvPicPr>
          <p:nvPr/>
        </p:nvPicPr>
        <p:blipFill>
          <a:blip r:embed="rId2"/>
          <a:stretch>
            <a:fillRect/>
          </a:stretch>
        </p:blipFill>
        <p:spPr>
          <a:xfrm>
            <a:off x="7019675" y="2163661"/>
            <a:ext cx="4654445" cy="3446364"/>
          </a:xfrm>
          <a:prstGeom prst="rect">
            <a:avLst/>
          </a:prstGeom>
        </p:spPr>
      </p:pic>
    </p:spTree>
    <p:extLst>
      <p:ext uri="{BB962C8B-B14F-4D97-AF65-F5344CB8AC3E}">
        <p14:creationId xmlns:p14="http://schemas.microsoft.com/office/powerpoint/2010/main" val="19015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3993-9D1C-1C5E-F7B8-814713FA1DAB}"/>
              </a:ext>
            </a:extLst>
          </p:cNvPr>
          <p:cNvSpPr>
            <a:spLocks noGrp="1"/>
          </p:cNvSpPr>
          <p:nvPr>
            <p:ph type="title"/>
          </p:nvPr>
        </p:nvSpPr>
        <p:spPr/>
        <p:txBody>
          <a:bodyPr/>
          <a:lstStyle/>
          <a:p>
            <a:r>
              <a:rPr lang="en-US"/>
              <a:t>Creation of Python</a:t>
            </a:r>
          </a:p>
        </p:txBody>
      </p:sp>
      <p:sp>
        <p:nvSpPr>
          <p:cNvPr id="3" name="Content Placeholder 2">
            <a:extLst>
              <a:ext uri="{FF2B5EF4-FFF2-40B4-BE49-F238E27FC236}">
                <a16:creationId xmlns:a16="http://schemas.microsoft.com/office/drawing/2014/main" id="{3AD0A84A-10C5-0482-4D81-91C2CD3AD3A2}"/>
              </a:ext>
            </a:extLst>
          </p:cNvPr>
          <p:cNvSpPr>
            <a:spLocks noGrp="1"/>
          </p:cNvSpPr>
          <p:nvPr>
            <p:ph idx="1"/>
          </p:nvPr>
        </p:nvSpPr>
        <p:spPr/>
        <p:txBody>
          <a:bodyPr vert="horz" lIns="91440" tIns="45720" rIns="91440" bIns="45720" rtlCol="0" anchor="t">
            <a:normAutofit/>
          </a:bodyPr>
          <a:lstStyle/>
          <a:p>
            <a:r>
              <a:rPr lang="en-US" sz="1600">
                <a:solidFill>
                  <a:schemeClr val="tx1">
                    <a:lumMod val="65000"/>
                  </a:schemeClr>
                </a:solidFill>
                <a:ea typeface="+mn-lt"/>
                <a:cs typeface="+mn-lt"/>
              </a:rPr>
              <a:t>Guido van Rossum. </a:t>
            </a:r>
          </a:p>
          <a:p>
            <a:r>
              <a:rPr lang="en-US" sz="1600">
                <a:solidFill>
                  <a:schemeClr val="tx1">
                    <a:lumMod val="65000"/>
                  </a:schemeClr>
                </a:solidFill>
              </a:rPr>
              <a:t>Begin developing the program in the early 1990'</a:t>
            </a:r>
            <a:r>
              <a:rPr lang="en-US" sz="1600">
                <a:solidFill>
                  <a:schemeClr val="tx1">
                    <a:lumMod val="65000"/>
                  </a:schemeClr>
                </a:solidFill>
                <a:ea typeface="+mn-lt"/>
                <a:cs typeface="+mn-lt"/>
              </a:rPr>
              <a:t>s</a:t>
            </a:r>
            <a:endParaRPr lang="en-US" sz="1600">
              <a:solidFill>
                <a:schemeClr val="tx1">
                  <a:lumMod val="65000"/>
                </a:schemeClr>
              </a:solidFill>
            </a:endParaRPr>
          </a:p>
          <a:p>
            <a:r>
              <a:rPr lang="en-US" sz="1600">
                <a:solidFill>
                  <a:schemeClr val="tx1">
                    <a:lumMod val="65000"/>
                  </a:schemeClr>
                </a:solidFill>
                <a:ea typeface="+mn-lt"/>
                <a:cs typeface="+mn-lt"/>
              </a:rPr>
              <a:t>Open Sourced</a:t>
            </a:r>
          </a:p>
          <a:p>
            <a:r>
              <a:rPr lang="en-US" sz="1600">
                <a:solidFill>
                  <a:schemeClr val="tx1">
                    <a:lumMod val="65000"/>
                  </a:schemeClr>
                </a:solidFill>
                <a:ea typeface="+mn-lt"/>
                <a:cs typeface="+mn-lt"/>
              </a:rPr>
              <a:t>Focus on code readability and simplicity</a:t>
            </a:r>
          </a:p>
          <a:p>
            <a:r>
              <a:rPr lang="en-US" sz="1600">
                <a:solidFill>
                  <a:schemeClr val="tx1">
                    <a:lumMod val="65000"/>
                  </a:schemeClr>
                </a:solidFill>
              </a:rPr>
              <a:t>Scripting Language</a:t>
            </a:r>
          </a:p>
          <a:p>
            <a:r>
              <a:rPr lang="en-US" sz="1800">
                <a:solidFill>
                  <a:schemeClr val="tx1">
                    <a:lumMod val="65000"/>
                  </a:schemeClr>
                </a:solidFill>
                <a:latin typeface="Times New Roman"/>
                <a:cs typeface="Times New Roman"/>
              </a:rPr>
              <a:t>“Python is an experiment in how  much freedom program-</a:t>
            </a:r>
            <a:r>
              <a:rPr lang="en-US" sz="1800" err="1">
                <a:solidFill>
                  <a:schemeClr val="tx1">
                    <a:lumMod val="65000"/>
                  </a:schemeClr>
                </a:solidFill>
                <a:latin typeface="Times New Roman"/>
                <a:cs typeface="Times New Roman"/>
              </a:rPr>
              <a:t>mers</a:t>
            </a:r>
            <a:r>
              <a:rPr lang="en-US" sz="1800">
                <a:solidFill>
                  <a:schemeClr val="tx1">
                    <a:lumMod val="65000"/>
                  </a:schemeClr>
                </a:solidFill>
                <a:latin typeface="Times New Roman"/>
                <a:cs typeface="Times New Roman"/>
              </a:rPr>
              <a:t> need.  Too much freedom and nobody can read another's code; too little and expressive-ness is endangered.”</a:t>
            </a:r>
            <a:endParaRPr lang="en-US" sz="1800">
              <a:solidFill>
                <a:schemeClr val="tx1">
                  <a:lumMod val="65000"/>
                </a:schemeClr>
              </a:solidFill>
            </a:endParaRPr>
          </a:p>
          <a:p>
            <a:endParaRPr lang="en-US" sz="1600">
              <a:solidFill>
                <a:schemeClr val="tx1">
                  <a:lumMod val="65000"/>
                </a:schemeClr>
              </a:solidFill>
            </a:endParaRPr>
          </a:p>
        </p:txBody>
      </p:sp>
    </p:spTree>
    <p:extLst>
      <p:ext uri="{BB962C8B-B14F-4D97-AF65-F5344CB8AC3E}">
        <p14:creationId xmlns:p14="http://schemas.microsoft.com/office/powerpoint/2010/main" val="115252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9BD0-1D37-4325-01C5-A07D36BE01B9}"/>
              </a:ext>
            </a:extLst>
          </p:cNvPr>
          <p:cNvSpPr>
            <a:spLocks noGrp="1"/>
          </p:cNvSpPr>
          <p:nvPr>
            <p:ph type="title"/>
          </p:nvPr>
        </p:nvSpPr>
        <p:spPr/>
        <p:txBody>
          <a:bodyPr/>
          <a:lstStyle/>
          <a:p>
            <a:r>
              <a:rPr lang="en-US"/>
              <a:t>Grading If Sample</a:t>
            </a:r>
          </a:p>
        </p:txBody>
      </p:sp>
      <p:sp>
        <p:nvSpPr>
          <p:cNvPr id="3" name="Content Placeholder 2">
            <a:extLst>
              <a:ext uri="{FF2B5EF4-FFF2-40B4-BE49-F238E27FC236}">
                <a16:creationId xmlns:a16="http://schemas.microsoft.com/office/drawing/2014/main" id="{F617AAF9-1F37-2EB9-281E-A563C98E4379}"/>
              </a:ext>
            </a:extLst>
          </p:cNvPr>
          <p:cNvSpPr>
            <a:spLocks noGrp="1"/>
          </p:cNvSpPr>
          <p:nvPr>
            <p:ph idx="1"/>
          </p:nvPr>
        </p:nvSpPr>
        <p:spPr/>
        <p:txBody>
          <a:bodyPr vert="horz" lIns="91440" tIns="45720" rIns="91440" bIns="45720" rtlCol="0" anchor="t">
            <a:normAutofit fontScale="92500" lnSpcReduction="20000"/>
          </a:bodyPr>
          <a:lstStyle/>
          <a:p>
            <a:r>
              <a:rPr lang="en-US"/>
              <a:t>If Grade &gt;= 90 == A.</a:t>
            </a:r>
          </a:p>
          <a:p>
            <a:pPr lvl="1"/>
            <a:r>
              <a:rPr lang="en-US"/>
              <a:t>You got an A. Good Job!</a:t>
            </a:r>
          </a:p>
          <a:p>
            <a:r>
              <a:rPr lang="en-US"/>
              <a:t>If Grade &gt;= 80 == B.</a:t>
            </a:r>
          </a:p>
          <a:p>
            <a:pPr lvl="1"/>
            <a:r>
              <a:rPr lang="en-US"/>
              <a:t>You got a B. You're doing fine.</a:t>
            </a:r>
          </a:p>
          <a:p>
            <a:r>
              <a:rPr lang="en-US"/>
              <a:t>If Grade &gt;= 70 == C.</a:t>
            </a:r>
          </a:p>
          <a:p>
            <a:pPr lvl="1"/>
            <a:r>
              <a:rPr lang="en-US"/>
              <a:t>You got a C. You did Average.</a:t>
            </a:r>
          </a:p>
          <a:p>
            <a:r>
              <a:rPr lang="en-US"/>
              <a:t>If Grade &gt;= 60 == D.</a:t>
            </a:r>
          </a:p>
          <a:p>
            <a:pPr lvl="1"/>
            <a:r>
              <a:rPr lang="en-US"/>
              <a:t>You got a D. You need to improve.</a:t>
            </a:r>
          </a:p>
          <a:p>
            <a:r>
              <a:rPr lang="en-US"/>
              <a:t>Else == F.</a:t>
            </a:r>
          </a:p>
          <a:p>
            <a:pPr lvl="1"/>
            <a:r>
              <a:rPr lang="en-US"/>
              <a:t>You got a F. You didn't pass. Please try harder!</a:t>
            </a:r>
          </a:p>
        </p:txBody>
      </p:sp>
      <p:sp>
        <p:nvSpPr>
          <p:cNvPr id="4" name="Flowchart: Decision 3">
            <a:extLst>
              <a:ext uri="{FF2B5EF4-FFF2-40B4-BE49-F238E27FC236}">
                <a16:creationId xmlns:a16="http://schemas.microsoft.com/office/drawing/2014/main" id="{D28EFE84-C790-A118-481B-DA53E16058DC}"/>
              </a:ext>
            </a:extLst>
          </p:cNvPr>
          <p:cNvSpPr/>
          <p:nvPr/>
        </p:nvSpPr>
        <p:spPr>
          <a:xfrm>
            <a:off x="8332033" y="449704"/>
            <a:ext cx="1349114" cy="107429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&gt;= 90</a:t>
            </a:r>
          </a:p>
        </p:txBody>
      </p:sp>
      <p:sp>
        <p:nvSpPr>
          <p:cNvPr id="5" name="Flowchart: Decision 4">
            <a:extLst>
              <a:ext uri="{FF2B5EF4-FFF2-40B4-BE49-F238E27FC236}">
                <a16:creationId xmlns:a16="http://schemas.microsoft.com/office/drawing/2014/main" id="{7FDFC630-C5B4-4E50-70F7-213303D9E292}"/>
              </a:ext>
            </a:extLst>
          </p:cNvPr>
          <p:cNvSpPr/>
          <p:nvPr/>
        </p:nvSpPr>
        <p:spPr>
          <a:xfrm>
            <a:off x="8332032" y="1661408"/>
            <a:ext cx="1349114" cy="107429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&gt;= 80</a:t>
            </a:r>
          </a:p>
        </p:txBody>
      </p:sp>
      <p:sp>
        <p:nvSpPr>
          <p:cNvPr id="6" name="Flowchart: Decision 5">
            <a:extLst>
              <a:ext uri="{FF2B5EF4-FFF2-40B4-BE49-F238E27FC236}">
                <a16:creationId xmlns:a16="http://schemas.microsoft.com/office/drawing/2014/main" id="{FE888EC9-1DC0-F8BF-9263-7824AE9CA55F}"/>
              </a:ext>
            </a:extLst>
          </p:cNvPr>
          <p:cNvSpPr/>
          <p:nvPr/>
        </p:nvSpPr>
        <p:spPr>
          <a:xfrm>
            <a:off x="8332032" y="2898097"/>
            <a:ext cx="1349114" cy="107429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&gt;= 70</a:t>
            </a:r>
          </a:p>
        </p:txBody>
      </p:sp>
      <p:sp>
        <p:nvSpPr>
          <p:cNvPr id="7" name="Flowchart: Decision 6">
            <a:extLst>
              <a:ext uri="{FF2B5EF4-FFF2-40B4-BE49-F238E27FC236}">
                <a16:creationId xmlns:a16="http://schemas.microsoft.com/office/drawing/2014/main" id="{64E76759-E8A6-E2C3-ECED-E4F9AA16096F}"/>
              </a:ext>
            </a:extLst>
          </p:cNvPr>
          <p:cNvSpPr/>
          <p:nvPr/>
        </p:nvSpPr>
        <p:spPr>
          <a:xfrm>
            <a:off x="8332031" y="4122293"/>
            <a:ext cx="1349114" cy="107429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&gt;= 60</a:t>
            </a:r>
          </a:p>
        </p:txBody>
      </p:sp>
      <p:sp>
        <p:nvSpPr>
          <p:cNvPr id="8" name="Flowchart: Decision 7">
            <a:extLst>
              <a:ext uri="{FF2B5EF4-FFF2-40B4-BE49-F238E27FC236}">
                <a16:creationId xmlns:a16="http://schemas.microsoft.com/office/drawing/2014/main" id="{B0DD2D50-1F16-0C09-7562-9DC812474A22}"/>
              </a:ext>
            </a:extLst>
          </p:cNvPr>
          <p:cNvSpPr/>
          <p:nvPr/>
        </p:nvSpPr>
        <p:spPr>
          <a:xfrm>
            <a:off x="8332031" y="5321506"/>
            <a:ext cx="1349114" cy="107429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&lt; 60</a:t>
            </a:r>
          </a:p>
        </p:txBody>
      </p:sp>
      <p:cxnSp>
        <p:nvCxnSpPr>
          <p:cNvPr id="10" name="Straight Arrow Connector 9">
            <a:extLst>
              <a:ext uri="{FF2B5EF4-FFF2-40B4-BE49-F238E27FC236}">
                <a16:creationId xmlns:a16="http://schemas.microsoft.com/office/drawing/2014/main" id="{F903D28C-27D8-264D-806F-A8F2BDFEB850}"/>
              </a:ext>
            </a:extLst>
          </p:cNvPr>
          <p:cNvCxnSpPr/>
          <p:nvPr/>
        </p:nvCxnSpPr>
        <p:spPr>
          <a:xfrm>
            <a:off x="9604167" y="978576"/>
            <a:ext cx="1926236"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57126B-2564-B3A8-8A66-1C243BEFF431}"/>
              </a:ext>
            </a:extLst>
          </p:cNvPr>
          <p:cNvCxnSpPr>
            <a:cxnSpLocks/>
          </p:cNvCxnSpPr>
          <p:nvPr/>
        </p:nvCxnSpPr>
        <p:spPr>
          <a:xfrm>
            <a:off x="9604166" y="2190280"/>
            <a:ext cx="1926236"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CC19F4-43C1-18BB-D9CB-A1A2B45CAC9E}"/>
              </a:ext>
            </a:extLst>
          </p:cNvPr>
          <p:cNvCxnSpPr>
            <a:cxnSpLocks/>
          </p:cNvCxnSpPr>
          <p:nvPr/>
        </p:nvCxnSpPr>
        <p:spPr>
          <a:xfrm>
            <a:off x="9604165" y="3426968"/>
            <a:ext cx="1926236"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48F3AD-8FDA-BAFB-BE5D-F6E2B6887913}"/>
              </a:ext>
            </a:extLst>
          </p:cNvPr>
          <p:cNvCxnSpPr>
            <a:cxnSpLocks/>
          </p:cNvCxnSpPr>
          <p:nvPr/>
        </p:nvCxnSpPr>
        <p:spPr>
          <a:xfrm>
            <a:off x="9604165" y="4651165"/>
            <a:ext cx="1926236"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D917A7-F9AC-43C3-F8E1-A647708E9E43}"/>
              </a:ext>
            </a:extLst>
          </p:cNvPr>
          <p:cNvCxnSpPr>
            <a:cxnSpLocks/>
          </p:cNvCxnSpPr>
          <p:nvPr/>
        </p:nvCxnSpPr>
        <p:spPr>
          <a:xfrm>
            <a:off x="9679116" y="5850378"/>
            <a:ext cx="1926236"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EF7F892-86ED-A94B-F327-576EB097737D}"/>
              </a:ext>
            </a:extLst>
          </p:cNvPr>
          <p:cNvCxnSpPr/>
          <p:nvPr/>
        </p:nvCxnSpPr>
        <p:spPr>
          <a:xfrm>
            <a:off x="7495394" y="980919"/>
            <a:ext cx="839450" cy="249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4324C9-E895-6CEB-91F5-79BB926E4BC9}"/>
              </a:ext>
            </a:extLst>
          </p:cNvPr>
          <p:cNvCxnSpPr/>
          <p:nvPr/>
        </p:nvCxnSpPr>
        <p:spPr>
          <a:xfrm>
            <a:off x="7500859" y="986385"/>
            <a:ext cx="2499" cy="122669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759C96-7D74-0EC7-46F8-C8CCDF0CE685}"/>
              </a:ext>
            </a:extLst>
          </p:cNvPr>
          <p:cNvCxnSpPr/>
          <p:nvPr/>
        </p:nvCxnSpPr>
        <p:spPr>
          <a:xfrm>
            <a:off x="7493832" y="2216047"/>
            <a:ext cx="776991"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91B8FCB-42F4-E914-82D0-81ACBA1CFBA8}"/>
              </a:ext>
            </a:extLst>
          </p:cNvPr>
          <p:cNvCxnSpPr>
            <a:cxnSpLocks/>
          </p:cNvCxnSpPr>
          <p:nvPr/>
        </p:nvCxnSpPr>
        <p:spPr>
          <a:xfrm>
            <a:off x="7607820" y="2214408"/>
            <a:ext cx="839450" cy="249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845DBF-69F7-8C48-F0E6-EDDB58154B61}"/>
              </a:ext>
            </a:extLst>
          </p:cNvPr>
          <p:cNvCxnSpPr>
            <a:cxnSpLocks/>
          </p:cNvCxnSpPr>
          <p:nvPr/>
        </p:nvCxnSpPr>
        <p:spPr>
          <a:xfrm>
            <a:off x="7613285" y="2210581"/>
            <a:ext cx="2499" cy="122669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90D0BC-352D-20B4-1D90-E4CFAC719370}"/>
              </a:ext>
            </a:extLst>
          </p:cNvPr>
          <p:cNvCxnSpPr>
            <a:cxnSpLocks/>
          </p:cNvCxnSpPr>
          <p:nvPr/>
        </p:nvCxnSpPr>
        <p:spPr>
          <a:xfrm>
            <a:off x="7618749" y="3440244"/>
            <a:ext cx="652074"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99837-6037-3B5D-0F32-149728D8A74B}"/>
              </a:ext>
            </a:extLst>
          </p:cNvPr>
          <p:cNvCxnSpPr>
            <a:cxnSpLocks/>
          </p:cNvCxnSpPr>
          <p:nvPr/>
        </p:nvCxnSpPr>
        <p:spPr>
          <a:xfrm>
            <a:off x="7770213" y="3438605"/>
            <a:ext cx="839450" cy="249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AFFB1F-95FA-2F70-92BE-18E9029F6F72}"/>
              </a:ext>
            </a:extLst>
          </p:cNvPr>
          <p:cNvCxnSpPr>
            <a:cxnSpLocks/>
          </p:cNvCxnSpPr>
          <p:nvPr/>
        </p:nvCxnSpPr>
        <p:spPr>
          <a:xfrm>
            <a:off x="7775678" y="3434778"/>
            <a:ext cx="2499" cy="122669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B3243E-C223-49CF-E4E1-3A812CBCB91B}"/>
              </a:ext>
            </a:extLst>
          </p:cNvPr>
          <p:cNvCxnSpPr>
            <a:cxnSpLocks/>
          </p:cNvCxnSpPr>
          <p:nvPr/>
        </p:nvCxnSpPr>
        <p:spPr>
          <a:xfrm>
            <a:off x="7768650" y="4664441"/>
            <a:ext cx="489681"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8D44D8D-5C4C-9769-4DA2-46EA23A69BED}"/>
              </a:ext>
            </a:extLst>
          </p:cNvPr>
          <p:cNvCxnSpPr>
            <a:cxnSpLocks/>
          </p:cNvCxnSpPr>
          <p:nvPr/>
        </p:nvCxnSpPr>
        <p:spPr>
          <a:xfrm>
            <a:off x="7907623" y="4662802"/>
            <a:ext cx="839450" cy="249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BA499A-32E7-5B06-0CE8-7D750F9C1A1B}"/>
              </a:ext>
            </a:extLst>
          </p:cNvPr>
          <p:cNvCxnSpPr>
            <a:cxnSpLocks/>
          </p:cNvCxnSpPr>
          <p:nvPr/>
        </p:nvCxnSpPr>
        <p:spPr>
          <a:xfrm flipH="1">
            <a:off x="7924879" y="4668268"/>
            <a:ext cx="6794" cy="118952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19E000D-1280-47D7-BF2E-9E12F4E0429D}"/>
              </a:ext>
            </a:extLst>
          </p:cNvPr>
          <p:cNvCxnSpPr>
            <a:cxnSpLocks/>
          </p:cNvCxnSpPr>
          <p:nvPr/>
        </p:nvCxnSpPr>
        <p:spPr>
          <a:xfrm>
            <a:off x="7915354" y="5851467"/>
            <a:ext cx="364762" cy="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0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EE1F-757A-BCB0-D4AB-508762F9BB3D}"/>
              </a:ext>
            </a:extLst>
          </p:cNvPr>
          <p:cNvSpPr>
            <a:spLocks noGrp="1"/>
          </p:cNvSpPr>
          <p:nvPr>
            <p:ph type="title"/>
          </p:nvPr>
        </p:nvSpPr>
        <p:spPr/>
        <p:txBody>
          <a:bodyPr/>
          <a:lstStyle/>
          <a:p>
            <a:r>
              <a:rPr lang="en-US" dirty="0"/>
              <a:t>If Lab 1</a:t>
            </a:r>
          </a:p>
        </p:txBody>
      </p:sp>
      <p:sp>
        <p:nvSpPr>
          <p:cNvPr id="3" name="Content Placeholder 2">
            <a:extLst>
              <a:ext uri="{FF2B5EF4-FFF2-40B4-BE49-F238E27FC236}">
                <a16:creationId xmlns:a16="http://schemas.microsoft.com/office/drawing/2014/main" id="{3ED5AFA3-DA7F-6AA4-AB6D-B9B2DB8A9953}"/>
              </a:ext>
            </a:extLst>
          </p:cNvPr>
          <p:cNvSpPr>
            <a:spLocks noGrp="1"/>
          </p:cNvSpPr>
          <p:nvPr>
            <p:ph idx="1"/>
          </p:nvPr>
        </p:nvSpPr>
        <p:spPr/>
        <p:txBody>
          <a:bodyPr vert="horz" lIns="91440" tIns="45720" rIns="91440" bIns="45720" rtlCol="0" anchor="t">
            <a:normAutofit/>
          </a:bodyPr>
          <a:lstStyle/>
          <a:p>
            <a:r>
              <a:rPr lang="en-US" dirty="0"/>
              <a:t>A principle has several classrooms that have a limited number of seating. The max seating is 30 students. Create an if statement that checks if the number of students that signed up for the class exceeds the number of seats available. If the number exceeds 30 then write that the number of students exceeds the classroom space. If it is less than or equal to 30 then state that the number is below the maximum capacity. Include how many open spaces are available. </a:t>
            </a:r>
          </a:p>
        </p:txBody>
      </p:sp>
    </p:spTree>
    <p:extLst>
      <p:ext uri="{BB962C8B-B14F-4D97-AF65-F5344CB8AC3E}">
        <p14:creationId xmlns:p14="http://schemas.microsoft.com/office/powerpoint/2010/main" val="172454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1C78-FBF6-5F6B-6C32-F55BBE110AC9}"/>
              </a:ext>
            </a:extLst>
          </p:cNvPr>
          <p:cNvSpPr>
            <a:spLocks noGrp="1"/>
          </p:cNvSpPr>
          <p:nvPr>
            <p:ph type="title"/>
          </p:nvPr>
        </p:nvSpPr>
        <p:spPr/>
        <p:txBody>
          <a:bodyPr/>
          <a:lstStyle/>
          <a:p>
            <a:r>
              <a:rPr lang="en-US"/>
              <a:t>If Statement Lab</a:t>
            </a:r>
          </a:p>
        </p:txBody>
      </p:sp>
      <p:sp>
        <p:nvSpPr>
          <p:cNvPr id="3" name="Content Placeholder 2">
            <a:extLst>
              <a:ext uri="{FF2B5EF4-FFF2-40B4-BE49-F238E27FC236}">
                <a16:creationId xmlns:a16="http://schemas.microsoft.com/office/drawing/2014/main" id="{014ADD96-6266-0D2C-6EAA-E9A1D7C3E3B4}"/>
              </a:ext>
            </a:extLst>
          </p:cNvPr>
          <p:cNvSpPr>
            <a:spLocks noGrp="1"/>
          </p:cNvSpPr>
          <p:nvPr>
            <p:ph idx="1"/>
          </p:nvPr>
        </p:nvSpPr>
        <p:spPr>
          <a:xfrm>
            <a:off x="1633892" y="2564107"/>
            <a:ext cx="9486690" cy="3926152"/>
          </a:xfrm>
        </p:spPr>
        <p:txBody>
          <a:bodyPr vert="horz" lIns="91440" tIns="45720" rIns="91440" bIns="45720" rtlCol="0" anchor="t">
            <a:normAutofit fontScale="92500" lnSpcReduction="20000"/>
          </a:bodyPr>
          <a:lstStyle/>
          <a:p>
            <a:r>
              <a:rPr lang="en-US"/>
              <a:t>Create a variable called pay and assign it the value 15.</a:t>
            </a:r>
          </a:p>
          <a:p>
            <a:r>
              <a:rPr lang="en-US"/>
              <a:t>Create a name variable and assign it the value of 50.</a:t>
            </a:r>
          </a:p>
          <a:p>
            <a:pPr lvl="1"/>
            <a:r>
              <a:rPr lang="en-US"/>
              <a:t>Example: john = 30, bob = 40, tom = 50</a:t>
            </a:r>
          </a:p>
          <a:p>
            <a:r>
              <a:rPr lang="en-US"/>
              <a:t>Write a nested if statement that checks how many hours they worked.</a:t>
            </a:r>
          </a:p>
          <a:p>
            <a:pPr lvl="1"/>
            <a:r>
              <a:rPr lang="en-US"/>
              <a:t>If they worked less than 40 hours produce the following output:</a:t>
            </a:r>
          </a:p>
          <a:p>
            <a:pPr lvl="2"/>
            <a:r>
              <a:rPr lang="en-US"/>
              <a:t>John worked {john} hours. His net pay is 450 dollars. He is below the 40 hour work week.</a:t>
            </a:r>
          </a:p>
          <a:p>
            <a:pPr lvl="1"/>
            <a:r>
              <a:rPr lang="en-US"/>
              <a:t>If they worked 40 hours produce the following output:</a:t>
            </a:r>
          </a:p>
          <a:p>
            <a:pPr lvl="2"/>
            <a:r>
              <a:rPr lang="en-US"/>
              <a:t>Bob worked {bob} hours. His net pay is 600 dollars. He worked the standard work week.</a:t>
            </a:r>
          </a:p>
          <a:p>
            <a:pPr lvl="1"/>
            <a:r>
              <a:rPr lang="en-US"/>
              <a:t>If they worked more than 40 hours than calculate the amount and add the overtime pay they would get. Overtime would be the hours over 40 multiplied by 1.5. </a:t>
            </a:r>
          </a:p>
          <a:p>
            <a:pPr lvl="2"/>
            <a:r>
              <a:rPr lang="en-US"/>
              <a:t>Tom worked {tom} hours. His net pay is 825 dollars. He worked 10 hours of overtime. </a:t>
            </a:r>
          </a:p>
          <a:p>
            <a:pPr lvl="3"/>
            <a:r>
              <a:rPr lang="en-US"/>
              <a:t>Hint: Create a variable called  overtime. </a:t>
            </a:r>
          </a:p>
          <a:p>
            <a:endParaRPr lang="en-US"/>
          </a:p>
          <a:p>
            <a:endParaRPr lang="en-US"/>
          </a:p>
        </p:txBody>
      </p:sp>
      <p:pic>
        <p:nvPicPr>
          <p:cNvPr id="5" name="Picture 5">
            <a:extLst>
              <a:ext uri="{FF2B5EF4-FFF2-40B4-BE49-F238E27FC236}">
                <a16:creationId xmlns:a16="http://schemas.microsoft.com/office/drawing/2014/main" id="{93A98DA6-225C-C909-AD72-D12143253200}"/>
              </a:ext>
            </a:extLst>
          </p:cNvPr>
          <p:cNvPicPr>
            <a:picLocks noChangeAspect="1"/>
          </p:cNvPicPr>
          <p:nvPr/>
        </p:nvPicPr>
        <p:blipFill>
          <a:blip r:embed="rId2"/>
          <a:stretch>
            <a:fillRect/>
          </a:stretch>
        </p:blipFill>
        <p:spPr>
          <a:xfrm>
            <a:off x="8435034" y="124278"/>
            <a:ext cx="3209560" cy="2386265"/>
          </a:xfrm>
          <a:prstGeom prst="rect">
            <a:avLst/>
          </a:prstGeom>
        </p:spPr>
      </p:pic>
    </p:spTree>
    <p:extLst>
      <p:ext uri="{BB962C8B-B14F-4D97-AF65-F5344CB8AC3E}">
        <p14:creationId xmlns:p14="http://schemas.microsoft.com/office/powerpoint/2010/main" val="155111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0224-6D63-B44B-4D34-B30B5F103DD7}"/>
              </a:ext>
            </a:extLst>
          </p:cNvPr>
          <p:cNvSpPr>
            <a:spLocks noGrp="1"/>
          </p:cNvSpPr>
          <p:nvPr>
            <p:ph type="title"/>
          </p:nvPr>
        </p:nvSpPr>
        <p:spPr/>
        <p:txBody>
          <a:bodyPr/>
          <a:lstStyle/>
          <a:p>
            <a:r>
              <a:rPr lang="en-US"/>
              <a:t>Lab Example</a:t>
            </a:r>
          </a:p>
        </p:txBody>
      </p:sp>
      <p:pic>
        <p:nvPicPr>
          <p:cNvPr id="6" name="Picture 6">
            <a:extLst>
              <a:ext uri="{FF2B5EF4-FFF2-40B4-BE49-F238E27FC236}">
                <a16:creationId xmlns:a16="http://schemas.microsoft.com/office/drawing/2014/main" id="{313600E1-9837-9508-79DA-21AE40339014}"/>
              </a:ext>
            </a:extLst>
          </p:cNvPr>
          <p:cNvPicPr>
            <a:picLocks noGrp="1" noChangeAspect="1"/>
          </p:cNvPicPr>
          <p:nvPr>
            <p:ph idx="1"/>
          </p:nvPr>
        </p:nvPicPr>
        <p:blipFill>
          <a:blip r:embed="rId2"/>
          <a:stretch>
            <a:fillRect/>
          </a:stretch>
        </p:blipFill>
        <p:spPr>
          <a:xfrm>
            <a:off x="1196963" y="2261777"/>
            <a:ext cx="10936111" cy="2574925"/>
          </a:xfrm>
        </p:spPr>
      </p:pic>
    </p:spTree>
    <p:extLst>
      <p:ext uri="{BB962C8B-B14F-4D97-AF65-F5344CB8AC3E}">
        <p14:creationId xmlns:p14="http://schemas.microsoft.com/office/powerpoint/2010/main" val="659462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5DE0-E473-6234-5987-C01F1C5181CA}"/>
              </a:ext>
            </a:extLst>
          </p:cNvPr>
          <p:cNvSpPr>
            <a:spLocks noGrp="1"/>
          </p:cNvSpPr>
          <p:nvPr>
            <p:ph type="title"/>
          </p:nvPr>
        </p:nvSpPr>
        <p:spPr/>
        <p:txBody>
          <a:bodyPr/>
          <a:lstStyle/>
          <a:p>
            <a:r>
              <a:rPr lang="en-US"/>
              <a:t>Error Handling</a:t>
            </a:r>
          </a:p>
        </p:txBody>
      </p:sp>
      <p:sp>
        <p:nvSpPr>
          <p:cNvPr id="3" name="Content Placeholder 2">
            <a:extLst>
              <a:ext uri="{FF2B5EF4-FFF2-40B4-BE49-F238E27FC236}">
                <a16:creationId xmlns:a16="http://schemas.microsoft.com/office/drawing/2014/main" id="{89CAE286-29DB-1A13-0DB3-6D63974FB2C0}"/>
              </a:ext>
            </a:extLst>
          </p:cNvPr>
          <p:cNvSpPr>
            <a:spLocks noGrp="1"/>
          </p:cNvSpPr>
          <p:nvPr>
            <p:ph idx="1"/>
          </p:nvPr>
        </p:nvSpPr>
        <p:spPr/>
        <p:txBody>
          <a:bodyPr vert="horz" lIns="91440" tIns="45720" rIns="91440" bIns="45720" rtlCol="0" anchor="t">
            <a:normAutofit/>
          </a:bodyPr>
          <a:lstStyle/>
          <a:p>
            <a:r>
              <a:rPr lang="en-US"/>
              <a:t>What are the primary uses of error handling?</a:t>
            </a:r>
          </a:p>
          <a:p>
            <a:pPr lvl="1"/>
            <a:r>
              <a:rPr lang="en-US"/>
              <a:t>Prevents the program from crashing. </a:t>
            </a:r>
          </a:p>
          <a:p>
            <a:pPr lvl="1"/>
            <a:r>
              <a:rPr lang="en-US"/>
              <a:t>It is helpful in debugging and troubleshooting.</a:t>
            </a:r>
          </a:p>
          <a:p>
            <a:pPr lvl="1"/>
            <a:r>
              <a:rPr lang="en-US"/>
              <a:t>Give the user a friendly experience.</a:t>
            </a:r>
          </a:p>
          <a:p>
            <a:pPr lvl="1"/>
            <a:r>
              <a:rPr lang="en-US"/>
              <a:t>Helps with Maintainability and Robustness.</a:t>
            </a:r>
          </a:p>
          <a:p>
            <a:pPr lvl="1"/>
            <a:r>
              <a:rPr lang="en-US"/>
              <a:t>Helps with error recovery.</a:t>
            </a:r>
          </a:p>
          <a:p>
            <a:pPr lvl="1"/>
            <a:endParaRPr lang="en-US"/>
          </a:p>
        </p:txBody>
      </p:sp>
    </p:spTree>
    <p:extLst>
      <p:ext uri="{BB962C8B-B14F-4D97-AF65-F5344CB8AC3E}">
        <p14:creationId xmlns:p14="http://schemas.microsoft.com/office/powerpoint/2010/main" val="377565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2AD6-0C26-51BD-7367-6094525D5244}"/>
              </a:ext>
            </a:extLst>
          </p:cNvPr>
          <p:cNvSpPr>
            <a:spLocks noGrp="1"/>
          </p:cNvSpPr>
          <p:nvPr>
            <p:ph type="title"/>
          </p:nvPr>
        </p:nvSpPr>
        <p:spPr/>
        <p:txBody>
          <a:bodyPr/>
          <a:lstStyle/>
          <a:p>
            <a:r>
              <a:rPr lang="en-US"/>
              <a:t>Simple Error Handling</a:t>
            </a:r>
          </a:p>
        </p:txBody>
      </p:sp>
      <p:sp>
        <p:nvSpPr>
          <p:cNvPr id="3" name="Content Placeholder 2">
            <a:extLst>
              <a:ext uri="{FF2B5EF4-FFF2-40B4-BE49-F238E27FC236}">
                <a16:creationId xmlns:a16="http://schemas.microsoft.com/office/drawing/2014/main" id="{28F4935D-7D7F-57D8-A019-4AA8317D7ED0}"/>
              </a:ext>
            </a:extLst>
          </p:cNvPr>
          <p:cNvSpPr>
            <a:spLocks noGrp="1"/>
          </p:cNvSpPr>
          <p:nvPr>
            <p:ph idx="1"/>
          </p:nvPr>
        </p:nvSpPr>
        <p:spPr/>
        <p:txBody>
          <a:bodyPr vert="horz" lIns="91440" tIns="45720" rIns="91440" bIns="45720" rtlCol="0" anchor="t">
            <a:normAutofit/>
          </a:bodyPr>
          <a:lstStyle/>
          <a:p>
            <a:r>
              <a:rPr lang="en-US" dirty="0"/>
              <a:t>How to make sure that the user enters a whole number.</a:t>
            </a:r>
          </a:p>
          <a:p>
            <a:r>
              <a:rPr lang="en-US" dirty="0">
                <a:solidFill>
                  <a:srgbClr val="FFC000"/>
                </a:solidFill>
                <a:ea typeface="+mn-lt"/>
                <a:cs typeface="+mn-lt"/>
              </a:rPr>
              <a:t>if</a:t>
            </a:r>
            <a:r>
              <a:rPr lang="en-US" dirty="0">
                <a:ea typeface="+mn-lt"/>
                <a:cs typeface="+mn-lt"/>
              </a:rPr>
              <a:t> </a:t>
            </a:r>
            <a:r>
              <a:rPr lang="en-US" dirty="0">
                <a:solidFill>
                  <a:srgbClr val="7030A0"/>
                </a:solidFill>
                <a:ea typeface="+mn-lt"/>
                <a:cs typeface="+mn-lt"/>
              </a:rPr>
              <a:t>int</a:t>
            </a:r>
            <a:r>
              <a:rPr lang="en-US" dirty="0">
                <a:ea typeface="+mn-lt"/>
                <a:cs typeface="+mn-lt"/>
              </a:rPr>
              <a:t>(number) == </a:t>
            </a:r>
            <a:r>
              <a:rPr lang="en-US" dirty="0">
                <a:solidFill>
                  <a:srgbClr val="FFC000"/>
                </a:solidFill>
                <a:ea typeface="+mn-lt"/>
                <a:cs typeface="+mn-lt"/>
              </a:rPr>
              <a:t>True</a:t>
            </a:r>
            <a:r>
              <a:rPr lang="en-US" dirty="0">
                <a:ea typeface="+mn-lt"/>
                <a:cs typeface="+mn-lt"/>
              </a:rPr>
              <a:t>:</a:t>
            </a:r>
          </a:p>
          <a:p>
            <a:r>
              <a:rPr lang="en-US" dirty="0">
                <a:ea typeface="+mn-lt"/>
                <a:cs typeface="+mn-lt"/>
              </a:rPr>
              <a:t>    </a:t>
            </a:r>
            <a:r>
              <a:rPr lang="en-US" dirty="0">
                <a:solidFill>
                  <a:srgbClr val="7030A0"/>
                </a:solidFill>
                <a:ea typeface="+mn-lt"/>
                <a:cs typeface="+mn-lt"/>
              </a:rPr>
              <a:t>print</a:t>
            </a:r>
            <a:r>
              <a:rPr lang="en-US" dirty="0">
                <a:ea typeface="+mn-lt"/>
                <a:cs typeface="+mn-lt"/>
              </a:rPr>
              <a:t>(</a:t>
            </a:r>
            <a:r>
              <a:rPr lang="en-US" dirty="0">
                <a:solidFill>
                  <a:srgbClr val="00B050"/>
                </a:solidFill>
                <a:ea typeface="+mn-lt"/>
                <a:cs typeface="+mn-lt"/>
              </a:rPr>
              <a:t>f'{number}is a whole number.'</a:t>
            </a:r>
            <a:r>
              <a:rPr lang="en-US" dirty="0">
                <a:ea typeface="+mn-lt"/>
                <a:cs typeface="+mn-lt"/>
              </a:rPr>
              <a:t>)</a:t>
            </a:r>
            <a:endParaRPr lang="en-US" dirty="0"/>
          </a:p>
          <a:p>
            <a:r>
              <a:rPr lang="en-US" dirty="0">
                <a:solidFill>
                  <a:srgbClr val="FFC000"/>
                </a:solidFill>
                <a:ea typeface="+mn-lt"/>
                <a:cs typeface="+mn-lt"/>
              </a:rPr>
              <a:t>else</a:t>
            </a:r>
            <a:r>
              <a:rPr lang="en-US" dirty="0">
                <a:ea typeface="+mn-lt"/>
                <a:cs typeface="+mn-lt"/>
              </a:rPr>
              <a:t>:</a:t>
            </a:r>
            <a:endParaRPr lang="en-US" dirty="0"/>
          </a:p>
          <a:p>
            <a:r>
              <a:rPr lang="en-US" dirty="0">
                <a:ea typeface="+mn-lt"/>
                <a:cs typeface="+mn-lt"/>
              </a:rPr>
              <a:t>    </a:t>
            </a:r>
            <a:r>
              <a:rPr lang="en-US" dirty="0">
                <a:solidFill>
                  <a:srgbClr val="7030A0"/>
                </a:solidFill>
                <a:ea typeface="+mn-lt"/>
                <a:cs typeface="+mn-lt"/>
              </a:rPr>
              <a:t>input</a:t>
            </a:r>
            <a:r>
              <a:rPr lang="en-US" dirty="0">
                <a:ea typeface="+mn-lt"/>
                <a:cs typeface="+mn-lt"/>
              </a:rPr>
              <a:t>(</a:t>
            </a:r>
            <a:r>
              <a:rPr lang="en-US" dirty="0">
                <a:solidFill>
                  <a:srgbClr val="00B050"/>
                </a:solidFill>
                <a:ea typeface="+mn-lt"/>
                <a:cs typeface="+mn-lt"/>
              </a:rPr>
              <a:t>f'{number} is not a whole number. Please enter a whole number: '</a:t>
            </a:r>
            <a:r>
              <a:rPr lang="en-US" dirty="0">
                <a:ea typeface="+mn-lt"/>
                <a:cs typeface="+mn-lt"/>
              </a:rPr>
              <a:t>)</a:t>
            </a:r>
            <a:endParaRPr lang="en-US" dirty="0"/>
          </a:p>
        </p:txBody>
      </p:sp>
    </p:spTree>
    <p:extLst>
      <p:ext uri="{BB962C8B-B14F-4D97-AF65-F5344CB8AC3E}">
        <p14:creationId xmlns:p14="http://schemas.microsoft.com/office/powerpoint/2010/main" val="125844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54C9-F9BF-3E17-4A90-DA48F652540B}"/>
              </a:ext>
            </a:extLst>
          </p:cNvPr>
          <p:cNvSpPr>
            <a:spLocks noGrp="1"/>
          </p:cNvSpPr>
          <p:nvPr>
            <p:ph type="title"/>
          </p:nvPr>
        </p:nvSpPr>
        <p:spPr/>
        <p:txBody>
          <a:bodyPr/>
          <a:lstStyle/>
          <a:p>
            <a:r>
              <a:rPr lang="en-US"/>
              <a:t>Lists/Arrays</a:t>
            </a:r>
          </a:p>
        </p:txBody>
      </p:sp>
      <p:sp>
        <p:nvSpPr>
          <p:cNvPr id="3" name="Content Placeholder 2">
            <a:extLst>
              <a:ext uri="{FF2B5EF4-FFF2-40B4-BE49-F238E27FC236}">
                <a16:creationId xmlns:a16="http://schemas.microsoft.com/office/drawing/2014/main" id="{74F632D9-EDFE-D550-FA33-E3D5192C7D37}"/>
              </a:ext>
            </a:extLst>
          </p:cNvPr>
          <p:cNvSpPr>
            <a:spLocks noGrp="1"/>
          </p:cNvSpPr>
          <p:nvPr>
            <p:ph idx="1"/>
          </p:nvPr>
        </p:nvSpPr>
        <p:spPr>
          <a:xfrm>
            <a:off x="1237939" y="2234967"/>
            <a:ext cx="9486690" cy="3926152"/>
          </a:xfrm>
        </p:spPr>
        <p:txBody>
          <a:bodyPr vert="horz" lIns="91440" tIns="45720" rIns="91440" bIns="45720" rtlCol="0" anchor="t">
            <a:normAutofit/>
          </a:bodyPr>
          <a:lstStyle/>
          <a:p>
            <a:r>
              <a:rPr lang="en-US" dirty="0"/>
              <a:t>A list (also called an array) is a tool for storing data, just like a variable. However, whereas a variable can store one piece of data at a time in a named location, a list can store many. </a:t>
            </a:r>
            <a:r>
              <a:rPr lang="en-US" sz="1100" dirty="0">
                <a:ea typeface="+mn-lt"/>
                <a:cs typeface="+mn-lt"/>
              </a:rPr>
              <a:t>futurelearn.com</a:t>
            </a:r>
            <a:endParaRPr lang="en-US" sz="1100" dirty="0"/>
          </a:p>
          <a:p>
            <a:r>
              <a:rPr lang="en-US" dirty="0"/>
              <a:t>Things to keep in mind when using a list?</a:t>
            </a:r>
          </a:p>
          <a:p>
            <a:pPr lvl="1"/>
            <a:r>
              <a:rPr lang="en-US" dirty="0"/>
              <a:t>The first value is at index 0.</a:t>
            </a:r>
          </a:p>
          <a:p>
            <a:pPr lvl="1"/>
            <a:r>
              <a:rPr lang="en-US" dirty="0"/>
              <a:t>You're able to modify the value in a list.</a:t>
            </a:r>
          </a:p>
          <a:p>
            <a:pPr lvl="1"/>
            <a:r>
              <a:rPr lang="en-US" dirty="0"/>
              <a:t>You can have </a:t>
            </a:r>
            <a:r>
              <a:rPr lang="en-US" dirty="0">
                <a:ea typeface="+mn-lt"/>
                <a:cs typeface="+mn-lt"/>
              </a:rPr>
              <a:t>multidimensional </a:t>
            </a:r>
            <a:r>
              <a:rPr lang="en-US" dirty="0"/>
              <a:t>arrays.</a:t>
            </a:r>
          </a:p>
          <a:p>
            <a:pPr lvl="1"/>
            <a:r>
              <a:rPr lang="en-US" dirty="0"/>
              <a:t>You will get an error if you try to get a value outside the list. </a:t>
            </a:r>
          </a:p>
          <a:p>
            <a:pPr lvl="1"/>
            <a:r>
              <a:rPr lang="en-US" dirty="0"/>
              <a:t>Python has multiple ways to extract value.</a:t>
            </a:r>
          </a:p>
          <a:p>
            <a:pPr lvl="1"/>
            <a:endParaRPr lang="en-US"/>
          </a:p>
          <a:p>
            <a:endParaRPr lang="en-US"/>
          </a:p>
        </p:txBody>
      </p:sp>
      <p:pic>
        <p:nvPicPr>
          <p:cNvPr id="4" name="Picture 4" descr="A picture containing screenshot, text, design&#10;&#10;Description automatically generated">
            <a:extLst>
              <a:ext uri="{FF2B5EF4-FFF2-40B4-BE49-F238E27FC236}">
                <a16:creationId xmlns:a16="http://schemas.microsoft.com/office/drawing/2014/main" id="{D62C6A70-0754-C1B2-B6FA-C38D0BAB85E3}"/>
              </a:ext>
            </a:extLst>
          </p:cNvPr>
          <p:cNvPicPr>
            <a:picLocks noChangeAspect="1"/>
          </p:cNvPicPr>
          <p:nvPr/>
        </p:nvPicPr>
        <p:blipFill>
          <a:blip r:embed="rId2"/>
          <a:stretch>
            <a:fillRect/>
          </a:stretch>
        </p:blipFill>
        <p:spPr>
          <a:xfrm>
            <a:off x="8459449" y="3101715"/>
            <a:ext cx="3630118" cy="2428407"/>
          </a:xfrm>
          <a:prstGeom prst="rect">
            <a:avLst/>
          </a:prstGeom>
        </p:spPr>
      </p:pic>
    </p:spTree>
    <p:extLst>
      <p:ext uri="{BB962C8B-B14F-4D97-AF65-F5344CB8AC3E}">
        <p14:creationId xmlns:p14="http://schemas.microsoft.com/office/powerpoint/2010/main" val="375674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9F36-61BF-597E-22AE-E1DF89E89ED8}"/>
              </a:ext>
            </a:extLst>
          </p:cNvPr>
          <p:cNvSpPr>
            <a:spLocks noGrp="1"/>
          </p:cNvSpPr>
          <p:nvPr>
            <p:ph type="title"/>
          </p:nvPr>
        </p:nvSpPr>
        <p:spPr/>
        <p:txBody>
          <a:bodyPr/>
          <a:lstStyle/>
          <a:p>
            <a:r>
              <a:rPr lang="en-US"/>
              <a:t>How To Create A List In Python</a:t>
            </a:r>
          </a:p>
        </p:txBody>
      </p:sp>
      <p:sp>
        <p:nvSpPr>
          <p:cNvPr id="3" name="Content Placeholder 2">
            <a:extLst>
              <a:ext uri="{FF2B5EF4-FFF2-40B4-BE49-F238E27FC236}">
                <a16:creationId xmlns:a16="http://schemas.microsoft.com/office/drawing/2014/main" id="{E3C0F52E-5365-C021-67EE-37B2FF709A55}"/>
              </a:ext>
            </a:extLst>
          </p:cNvPr>
          <p:cNvSpPr>
            <a:spLocks noGrp="1"/>
          </p:cNvSpPr>
          <p:nvPr>
            <p:ph idx="1"/>
          </p:nvPr>
        </p:nvSpPr>
        <p:spPr/>
        <p:txBody>
          <a:bodyPr vert="horz" lIns="91440" tIns="45720" rIns="91440" bIns="45720" rtlCol="0" anchor="t">
            <a:normAutofit/>
          </a:bodyPr>
          <a:lstStyle/>
          <a:p>
            <a:r>
              <a:rPr lang="en-US" err="1"/>
              <a:t>age_list</a:t>
            </a:r>
            <a:r>
              <a:rPr lang="en-US"/>
              <a:t> = []</a:t>
            </a:r>
          </a:p>
          <a:p>
            <a:r>
              <a:rPr lang="en-US" err="1"/>
              <a:t>age_list</a:t>
            </a:r>
            <a:r>
              <a:rPr lang="en-US"/>
              <a:t> = [15, 20, 10, 6, 85, 50, 30]</a:t>
            </a:r>
          </a:p>
          <a:p>
            <a:r>
              <a:rPr lang="en-US"/>
              <a:t>names = ["Bob", "Tom", "Bill", "David"]</a:t>
            </a:r>
          </a:p>
          <a:p>
            <a:r>
              <a:rPr lang="en-US"/>
              <a:t>values = ["Adam", 10, 20, 4.5, "Mathew"]</a:t>
            </a:r>
          </a:p>
        </p:txBody>
      </p:sp>
    </p:spTree>
    <p:extLst>
      <p:ext uri="{BB962C8B-B14F-4D97-AF65-F5344CB8AC3E}">
        <p14:creationId xmlns:p14="http://schemas.microsoft.com/office/powerpoint/2010/main" val="118433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19CF-1C95-8708-A04D-C71AD0631923}"/>
              </a:ext>
            </a:extLst>
          </p:cNvPr>
          <p:cNvSpPr>
            <a:spLocks noGrp="1"/>
          </p:cNvSpPr>
          <p:nvPr>
            <p:ph type="title"/>
          </p:nvPr>
        </p:nvSpPr>
        <p:spPr/>
        <p:txBody>
          <a:bodyPr/>
          <a:lstStyle/>
          <a:p>
            <a:r>
              <a:rPr lang="en-US"/>
              <a:t>How Extract Values In A List</a:t>
            </a:r>
          </a:p>
        </p:txBody>
      </p:sp>
      <p:sp>
        <p:nvSpPr>
          <p:cNvPr id="3" name="Content Placeholder 2">
            <a:extLst>
              <a:ext uri="{FF2B5EF4-FFF2-40B4-BE49-F238E27FC236}">
                <a16:creationId xmlns:a16="http://schemas.microsoft.com/office/drawing/2014/main" id="{53E0F895-747A-2D31-49F8-333AF5CA9D5B}"/>
              </a:ext>
            </a:extLst>
          </p:cNvPr>
          <p:cNvSpPr>
            <a:spLocks noGrp="1"/>
          </p:cNvSpPr>
          <p:nvPr>
            <p:ph idx="1"/>
          </p:nvPr>
        </p:nvSpPr>
        <p:spPr/>
        <p:txBody>
          <a:bodyPr vert="horz" lIns="91440" tIns="45720" rIns="91440" bIns="45720" rtlCol="0" anchor="t">
            <a:normAutofit/>
          </a:bodyPr>
          <a:lstStyle/>
          <a:p>
            <a:r>
              <a:rPr lang="en-US" err="1">
                <a:ea typeface="+mn-lt"/>
                <a:cs typeface="+mn-lt"/>
              </a:rPr>
              <a:t>age_list</a:t>
            </a:r>
            <a:r>
              <a:rPr lang="en-US">
                <a:ea typeface="+mn-lt"/>
                <a:cs typeface="+mn-lt"/>
              </a:rPr>
              <a:t> = [15, 20, 10, 6, 85, 50, 30]</a:t>
            </a:r>
          </a:p>
          <a:p>
            <a:r>
              <a:rPr lang="en-US"/>
              <a:t>print(</a:t>
            </a:r>
            <a:r>
              <a:rPr lang="en-US" err="1"/>
              <a:t>age_list</a:t>
            </a:r>
            <a:r>
              <a:rPr lang="en-US"/>
              <a:t>[0])</a:t>
            </a:r>
          </a:p>
          <a:p>
            <a:r>
              <a:rPr lang="en-US"/>
              <a:t>print(</a:t>
            </a:r>
            <a:r>
              <a:rPr lang="en-US" err="1"/>
              <a:t>age_list</a:t>
            </a:r>
            <a:r>
              <a:rPr lang="en-US"/>
              <a:t>[-1])</a:t>
            </a:r>
          </a:p>
          <a:p>
            <a:r>
              <a:rPr lang="en-US"/>
              <a:t>print(</a:t>
            </a:r>
            <a:r>
              <a:rPr lang="en-US" err="1"/>
              <a:t>age_list</a:t>
            </a:r>
            <a:r>
              <a:rPr lang="en-US"/>
              <a:t>[1:3])</a:t>
            </a:r>
          </a:p>
          <a:p>
            <a:r>
              <a:rPr lang="en-US"/>
              <a:t>print(</a:t>
            </a:r>
            <a:r>
              <a:rPr lang="en-US" err="1"/>
              <a:t>age_list</a:t>
            </a:r>
            <a:r>
              <a:rPr lang="en-US"/>
              <a:t>[3:])</a:t>
            </a:r>
          </a:p>
          <a:p>
            <a:r>
              <a:rPr lang="en-US"/>
              <a:t>print(</a:t>
            </a:r>
            <a:r>
              <a:rPr lang="en-US" err="1"/>
              <a:t>age_list</a:t>
            </a:r>
            <a:r>
              <a:rPr lang="en-US"/>
              <a:t>[:2])</a:t>
            </a:r>
          </a:p>
          <a:p>
            <a:r>
              <a:rPr lang="en-US"/>
              <a:t>print(</a:t>
            </a:r>
            <a:r>
              <a:rPr lang="en-US" err="1"/>
              <a:t>age_list</a:t>
            </a:r>
            <a:r>
              <a:rPr lang="en-US"/>
              <a:t>[15]) Error</a:t>
            </a:r>
          </a:p>
        </p:txBody>
      </p:sp>
    </p:spTree>
    <p:extLst>
      <p:ext uri="{BB962C8B-B14F-4D97-AF65-F5344CB8AC3E}">
        <p14:creationId xmlns:p14="http://schemas.microsoft.com/office/powerpoint/2010/main" val="298989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9CAB-38E8-97FB-7E3A-B4268513B190}"/>
              </a:ext>
            </a:extLst>
          </p:cNvPr>
          <p:cNvSpPr>
            <a:spLocks noGrp="1"/>
          </p:cNvSpPr>
          <p:nvPr>
            <p:ph type="title"/>
          </p:nvPr>
        </p:nvSpPr>
        <p:spPr/>
        <p:txBody>
          <a:bodyPr/>
          <a:lstStyle/>
          <a:p>
            <a:r>
              <a:rPr lang="en-US"/>
              <a:t>Appending/Deleting/Inserting</a:t>
            </a:r>
          </a:p>
        </p:txBody>
      </p:sp>
      <p:sp>
        <p:nvSpPr>
          <p:cNvPr id="3" name="Content Placeholder 2">
            <a:extLst>
              <a:ext uri="{FF2B5EF4-FFF2-40B4-BE49-F238E27FC236}">
                <a16:creationId xmlns:a16="http://schemas.microsoft.com/office/drawing/2014/main" id="{A9BA180F-07E0-B455-2D30-758D2FEBC665}"/>
              </a:ext>
            </a:extLst>
          </p:cNvPr>
          <p:cNvSpPr>
            <a:spLocks noGrp="1"/>
          </p:cNvSpPr>
          <p:nvPr>
            <p:ph idx="1"/>
          </p:nvPr>
        </p:nvSpPr>
        <p:spPr/>
        <p:txBody>
          <a:bodyPr vert="horz" lIns="91440" tIns="45720" rIns="91440" bIns="45720" rtlCol="0" anchor="t">
            <a:normAutofit/>
          </a:bodyPr>
          <a:lstStyle/>
          <a:p>
            <a:r>
              <a:rPr lang="en-US" err="1"/>
              <a:t>shopping_list</a:t>
            </a:r>
            <a:r>
              <a:rPr lang="en-US"/>
              <a:t> = [</a:t>
            </a:r>
            <a:r>
              <a:rPr lang="en-US">
                <a:solidFill>
                  <a:srgbClr val="00A67D"/>
                </a:solidFill>
              </a:rPr>
              <a:t>"Milk",</a:t>
            </a:r>
            <a:r>
              <a:rPr lang="en-US"/>
              <a:t> </a:t>
            </a:r>
            <a:r>
              <a:rPr lang="en-US">
                <a:solidFill>
                  <a:srgbClr val="00A67D"/>
                </a:solidFill>
              </a:rPr>
              <a:t>"Bannas"</a:t>
            </a:r>
            <a:r>
              <a:rPr lang="en-US"/>
              <a:t>, </a:t>
            </a:r>
            <a:r>
              <a:rPr lang="en-US">
                <a:solidFill>
                  <a:srgbClr val="00A67D"/>
                </a:solidFill>
              </a:rPr>
              <a:t>"Oil"</a:t>
            </a:r>
            <a:r>
              <a:rPr lang="en-US"/>
              <a:t>, </a:t>
            </a:r>
            <a:r>
              <a:rPr lang="en-US">
                <a:solidFill>
                  <a:srgbClr val="00A67D"/>
                </a:solidFill>
              </a:rPr>
              <a:t>"Butter"</a:t>
            </a:r>
            <a:r>
              <a:rPr lang="en-US"/>
              <a:t>, </a:t>
            </a:r>
            <a:r>
              <a:rPr lang="en-US">
                <a:solidFill>
                  <a:srgbClr val="00A67D"/>
                </a:solidFill>
              </a:rPr>
              <a:t>"Trash Bags"</a:t>
            </a:r>
            <a:r>
              <a:rPr lang="en-US"/>
              <a:t>]</a:t>
            </a:r>
          </a:p>
          <a:p>
            <a:r>
              <a:rPr lang="en-US"/>
              <a:t>Append</a:t>
            </a:r>
          </a:p>
          <a:p>
            <a:pPr lvl="1"/>
            <a:r>
              <a:rPr lang="en-US" err="1"/>
              <a:t>shopping_list.append</a:t>
            </a:r>
            <a:r>
              <a:rPr lang="en-US"/>
              <a:t>(</a:t>
            </a:r>
            <a:r>
              <a:rPr lang="en-US">
                <a:solidFill>
                  <a:srgbClr val="00A67D"/>
                </a:solidFill>
              </a:rPr>
              <a:t>"Paper Plates"</a:t>
            </a:r>
            <a:r>
              <a:rPr lang="en-US"/>
              <a:t>)</a:t>
            </a:r>
          </a:p>
          <a:p>
            <a:r>
              <a:rPr lang="en-US"/>
              <a:t>Deleting</a:t>
            </a:r>
          </a:p>
          <a:p>
            <a:pPr lvl="1"/>
            <a:r>
              <a:rPr lang="en-US" err="1"/>
              <a:t>shopping_list.remove</a:t>
            </a:r>
            <a:r>
              <a:rPr lang="en-US"/>
              <a:t>(1)</a:t>
            </a:r>
          </a:p>
          <a:p>
            <a:r>
              <a:rPr lang="en-US"/>
              <a:t>Inserting</a:t>
            </a:r>
          </a:p>
          <a:p>
            <a:pPr lvl="1"/>
            <a:r>
              <a:rPr lang="en-US" err="1"/>
              <a:t>shopping_list.insert</a:t>
            </a:r>
            <a:r>
              <a:rPr lang="en-US"/>
              <a:t>(0, </a:t>
            </a:r>
            <a:r>
              <a:rPr lang="en-US">
                <a:solidFill>
                  <a:srgbClr val="00A67D"/>
                </a:solidFill>
              </a:rPr>
              <a:t>"Chicken"</a:t>
            </a:r>
            <a:r>
              <a:rPr lang="en-US"/>
              <a:t>)</a:t>
            </a:r>
          </a:p>
        </p:txBody>
      </p:sp>
    </p:spTree>
    <p:extLst>
      <p:ext uri="{BB962C8B-B14F-4D97-AF65-F5344CB8AC3E}">
        <p14:creationId xmlns:p14="http://schemas.microsoft.com/office/powerpoint/2010/main" val="139832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65705-DC75-78F6-B503-5E3BC52B1F59}"/>
              </a:ext>
            </a:extLst>
          </p:cNvPr>
          <p:cNvSpPr>
            <a:spLocks noGrp="1"/>
          </p:cNvSpPr>
          <p:nvPr>
            <p:ph type="title"/>
          </p:nvPr>
        </p:nvSpPr>
        <p:spPr>
          <a:xfrm>
            <a:off x="1587710" y="455362"/>
            <a:ext cx="9486690" cy="1550419"/>
          </a:xfrm>
        </p:spPr>
        <p:txBody>
          <a:bodyPr>
            <a:normAutofit/>
          </a:bodyPr>
          <a:lstStyle/>
          <a:p>
            <a:r>
              <a:rPr lang="en-US"/>
              <a:t>Python as a Calculator</a:t>
            </a:r>
          </a:p>
        </p:txBody>
      </p:sp>
      <p:graphicFrame>
        <p:nvGraphicFramePr>
          <p:cNvPr id="5" name="Content Placeholder 2">
            <a:extLst>
              <a:ext uri="{FF2B5EF4-FFF2-40B4-BE49-F238E27FC236}">
                <a16:creationId xmlns:a16="http://schemas.microsoft.com/office/drawing/2014/main" id="{9037C0E6-A5B3-D865-E463-74E2ACC5F58E}"/>
              </a:ext>
            </a:extLst>
          </p:cNvPr>
          <p:cNvGraphicFramePr>
            <a:graphicFrameLocks noGrp="1"/>
          </p:cNvGraphicFramePr>
          <p:nvPr>
            <p:ph idx="1"/>
            <p:extLst>
              <p:ext uri="{D42A27DB-BD31-4B8C-83A1-F6EECF244321}">
                <p14:modId xmlns:p14="http://schemas.microsoft.com/office/powerpoint/2010/main" val="3161927738"/>
              </p:ext>
            </p:extLst>
          </p:nvPr>
        </p:nvGraphicFramePr>
        <p:xfrm>
          <a:off x="1587500" y="2160588"/>
          <a:ext cx="9486900" cy="39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119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22E2-3F0C-BD63-2D96-5C8179832A0B}"/>
              </a:ext>
            </a:extLst>
          </p:cNvPr>
          <p:cNvSpPr>
            <a:spLocks noGrp="1"/>
          </p:cNvSpPr>
          <p:nvPr>
            <p:ph type="title"/>
          </p:nvPr>
        </p:nvSpPr>
        <p:spPr/>
        <p:txBody>
          <a:bodyPr/>
          <a:lstStyle/>
          <a:p>
            <a:r>
              <a:rPr lang="en-US"/>
              <a:t>List Lab</a:t>
            </a:r>
          </a:p>
        </p:txBody>
      </p:sp>
      <p:sp>
        <p:nvSpPr>
          <p:cNvPr id="3" name="Content Placeholder 2">
            <a:extLst>
              <a:ext uri="{FF2B5EF4-FFF2-40B4-BE49-F238E27FC236}">
                <a16:creationId xmlns:a16="http://schemas.microsoft.com/office/drawing/2014/main" id="{B5F562C0-3F72-D71E-19DD-9832920DA40A}"/>
              </a:ext>
            </a:extLst>
          </p:cNvPr>
          <p:cNvSpPr>
            <a:spLocks noGrp="1"/>
          </p:cNvSpPr>
          <p:nvPr>
            <p:ph idx="1"/>
          </p:nvPr>
        </p:nvSpPr>
        <p:spPr/>
        <p:txBody>
          <a:bodyPr vert="horz" lIns="91440" tIns="45720" rIns="91440" bIns="45720" rtlCol="0" anchor="t">
            <a:normAutofit fontScale="85000" lnSpcReduction="20000"/>
          </a:bodyPr>
          <a:lstStyle/>
          <a:p>
            <a:r>
              <a:rPr lang="en-US"/>
              <a:t>Use this list and do the following commands. </a:t>
            </a:r>
          </a:p>
          <a:p>
            <a:r>
              <a:rPr lang="en-US">
                <a:ea typeface="+mn-lt"/>
                <a:cs typeface="+mn-lt"/>
              </a:rPr>
              <a:t>countries = ["United States", "Canada", "United Kingdom", "Germany", "France", "Japan", "Australia", "Brazil", "India", "China"]</a:t>
            </a:r>
            <a:endParaRPr lang="en-US"/>
          </a:p>
          <a:p>
            <a:r>
              <a:rPr lang="en-US"/>
              <a:t>Print Brazil from the list.</a:t>
            </a:r>
          </a:p>
          <a:p>
            <a:r>
              <a:rPr lang="en-US"/>
              <a:t>Print China from the list. </a:t>
            </a:r>
          </a:p>
          <a:p>
            <a:r>
              <a:rPr lang="en-US"/>
              <a:t>Print the last three indexes. </a:t>
            </a:r>
          </a:p>
          <a:p>
            <a:r>
              <a:rPr lang="en-US"/>
              <a:t>Print index 3 to 7.</a:t>
            </a:r>
          </a:p>
          <a:p>
            <a:r>
              <a:rPr lang="en-US"/>
              <a:t>Add a new country to the list.</a:t>
            </a:r>
          </a:p>
          <a:p>
            <a:r>
              <a:rPr lang="en-US"/>
              <a:t>Delete United States from the list.</a:t>
            </a:r>
          </a:p>
          <a:p>
            <a:r>
              <a:rPr lang="en-US"/>
              <a:t>Insert the South Korea at index 7.</a:t>
            </a:r>
          </a:p>
          <a:p>
            <a:endParaRPr lang="en-US"/>
          </a:p>
          <a:p>
            <a:endParaRPr lang="en-US"/>
          </a:p>
        </p:txBody>
      </p:sp>
      <p:pic>
        <p:nvPicPr>
          <p:cNvPr id="4" name="Picture 4">
            <a:extLst>
              <a:ext uri="{FF2B5EF4-FFF2-40B4-BE49-F238E27FC236}">
                <a16:creationId xmlns:a16="http://schemas.microsoft.com/office/drawing/2014/main" id="{CB6867BD-E0C5-B292-C447-25F2CFEF2965}"/>
              </a:ext>
            </a:extLst>
          </p:cNvPr>
          <p:cNvPicPr>
            <a:picLocks noChangeAspect="1"/>
          </p:cNvPicPr>
          <p:nvPr/>
        </p:nvPicPr>
        <p:blipFill>
          <a:blip r:embed="rId2"/>
          <a:stretch>
            <a:fillRect/>
          </a:stretch>
        </p:blipFill>
        <p:spPr>
          <a:xfrm>
            <a:off x="7313732" y="3200987"/>
            <a:ext cx="4540014" cy="2998091"/>
          </a:xfrm>
          <a:prstGeom prst="rect">
            <a:avLst/>
          </a:prstGeom>
        </p:spPr>
      </p:pic>
      <p:pic>
        <p:nvPicPr>
          <p:cNvPr id="5" name="Picture 5">
            <a:extLst>
              <a:ext uri="{FF2B5EF4-FFF2-40B4-BE49-F238E27FC236}">
                <a16:creationId xmlns:a16="http://schemas.microsoft.com/office/drawing/2014/main" id="{2F302537-6A9D-DC84-DF82-9FE414862BC4}"/>
              </a:ext>
            </a:extLst>
          </p:cNvPr>
          <p:cNvPicPr>
            <a:picLocks noChangeAspect="1"/>
          </p:cNvPicPr>
          <p:nvPr/>
        </p:nvPicPr>
        <p:blipFill>
          <a:blip r:embed="rId3"/>
          <a:stretch>
            <a:fillRect/>
          </a:stretch>
        </p:blipFill>
        <p:spPr>
          <a:xfrm>
            <a:off x="7818290" y="314490"/>
            <a:ext cx="3552237" cy="1931901"/>
          </a:xfrm>
          <a:prstGeom prst="rect">
            <a:avLst/>
          </a:prstGeom>
        </p:spPr>
      </p:pic>
    </p:spTree>
    <p:extLst>
      <p:ext uri="{BB962C8B-B14F-4D97-AF65-F5344CB8AC3E}">
        <p14:creationId xmlns:p14="http://schemas.microsoft.com/office/powerpoint/2010/main" val="703076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DFB6-74D9-9958-B0FA-8EDAE3879067}"/>
              </a:ext>
            </a:extLst>
          </p:cNvPr>
          <p:cNvSpPr>
            <a:spLocks noGrp="1"/>
          </p:cNvSpPr>
          <p:nvPr>
            <p:ph type="title"/>
          </p:nvPr>
        </p:nvSpPr>
        <p:spPr/>
        <p:txBody>
          <a:bodyPr/>
          <a:lstStyle/>
          <a:p>
            <a:r>
              <a:rPr lang="en-US"/>
              <a:t>Lab Example</a:t>
            </a:r>
          </a:p>
        </p:txBody>
      </p:sp>
      <p:sp>
        <p:nvSpPr>
          <p:cNvPr id="3" name="Content Placeholder 2">
            <a:extLst>
              <a:ext uri="{FF2B5EF4-FFF2-40B4-BE49-F238E27FC236}">
                <a16:creationId xmlns:a16="http://schemas.microsoft.com/office/drawing/2014/main" id="{FFD2397C-1DF4-2845-18FC-328703541601}"/>
              </a:ext>
            </a:extLst>
          </p:cNvPr>
          <p:cNvSpPr>
            <a:spLocks noGrp="1"/>
          </p:cNvSpPr>
          <p:nvPr>
            <p:ph idx="1"/>
          </p:nvPr>
        </p:nvSpPr>
        <p:spPr/>
        <p:txBody>
          <a:bodyPr vert="horz" lIns="91440" tIns="45720" rIns="91440" bIns="45720" rtlCol="0" anchor="t">
            <a:normAutofit/>
          </a:bodyPr>
          <a:lstStyle/>
          <a:p>
            <a:r>
              <a:rPr lang="en-US" sz="1600">
                <a:ea typeface="+mn-lt"/>
                <a:cs typeface="+mn-lt"/>
              </a:rPr>
              <a:t># Print Brazil from the list </a:t>
            </a:r>
            <a:r>
              <a:rPr lang="en-US" sz="1600">
                <a:solidFill>
                  <a:srgbClr val="FFFFFF"/>
                </a:solidFill>
                <a:ea typeface="+mn-lt"/>
                <a:cs typeface="+mn-lt"/>
              </a:rPr>
              <a:t>----------  </a:t>
            </a:r>
            <a:r>
              <a:rPr lang="en-US" sz="1600">
                <a:solidFill>
                  <a:srgbClr val="E9950C"/>
                </a:solidFill>
                <a:ea typeface="+mn-lt"/>
                <a:cs typeface="+mn-lt"/>
              </a:rPr>
              <a:t>print</a:t>
            </a:r>
            <a:r>
              <a:rPr lang="en-US" sz="1600">
                <a:ea typeface="+mn-lt"/>
                <a:cs typeface="+mn-lt"/>
              </a:rPr>
              <a:t>(countries[</a:t>
            </a:r>
            <a:r>
              <a:rPr lang="en-US" sz="1600">
                <a:solidFill>
                  <a:srgbClr val="DF3079"/>
                </a:solidFill>
                <a:ea typeface="+mn-lt"/>
                <a:cs typeface="+mn-lt"/>
              </a:rPr>
              <a:t>7</a:t>
            </a:r>
            <a:r>
              <a:rPr lang="en-US" sz="1600">
                <a:ea typeface="+mn-lt"/>
                <a:cs typeface="+mn-lt"/>
              </a:rPr>
              <a:t>]) </a:t>
            </a:r>
          </a:p>
          <a:p>
            <a:r>
              <a:rPr lang="en-US" sz="1600">
                <a:ea typeface="+mn-lt"/>
                <a:cs typeface="+mn-lt"/>
              </a:rPr>
              <a:t># Print China from the list </a:t>
            </a:r>
            <a:r>
              <a:rPr lang="en-US" sz="1600">
                <a:solidFill>
                  <a:srgbClr val="FFFFFF"/>
                </a:solidFill>
                <a:ea typeface="+mn-lt"/>
                <a:cs typeface="+mn-lt"/>
              </a:rPr>
              <a:t>---------  </a:t>
            </a:r>
            <a:r>
              <a:rPr lang="en-US" sz="1600">
                <a:solidFill>
                  <a:srgbClr val="E9950C"/>
                </a:solidFill>
                <a:ea typeface="+mn-lt"/>
                <a:cs typeface="+mn-lt"/>
              </a:rPr>
              <a:t>print</a:t>
            </a:r>
            <a:r>
              <a:rPr lang="en-US" sz="1600">
                <a:ea typeface="+mn-lt"/>
                <a:cs typeface="+mn-lt"/>
              </a:rPr>
              <a:t>(countries[</a:t>
            </a:r>
            <a:r>
              <a:rPr lang="en-US" sz="1600">
                <a:solidFill>
                  <a:srgbClr val="DF3079"/>
                </a:solidFill>
                <a:ea typeface="+mn-lt"/>
                <a:cs typeface="+mn-lt"/>
              </a:rPr>
              <a:t>9</a:t>
            </a:r>
            <a:r>
              <a:rPr lang="en-US" sz="1600">
                <a:ea typeface="+mn-lt"/>
                <a:cs typeface="+mn-lt"/>
              </a:rPr>
              <a:t>]) </a:t>
            </a:r>
          </a:p>
          <a:p>
            <a:r>
              <a:rPr lang="en-US" sz="1600">
                <a:ea typeface="+mn-lt"/>
                <a:cs typeface="+mn-lt"/>
              </a:rPr>
              <a:t># Print the last three indexes </a:t>
            </a:r>
            <a:r>
              <a:rPr lang="en-US" sz="1600">
                <a:solidFill>
                  <a:srgbClr val="FFFFFF"/>
                </a:solidFill>
                <a:ea typeface="+mn-lt"/>
                <a:cs typeface="+mn-lt"/>
              </a:rPr>
              <a:t>-------- </a:t>
            </a:r>
            <a:r>
              <a:rPr lang="en-US" sz="1600">
                <a:solidFill>
                  <a:srgbClr val="E9950C"/>
                </a:solidFill>
                <a:ea typeface="+mn-lt"/>
                <a:cs typeface="+mn-lt"/>
              </a:rPr>
              <a:t>print</a:t>
            </a:r>
            <a:r>
              <a:rPr lang="en-US" sz="1600">
                <a:ea typeface="+mn-lt"/>
                <a:cs typeface="+mn-lt"/>
              </a:rPr>
              <a:t>(countries[-</a:t>
            </a:r>
            <a:r>
              <a:rPr lang="en-US" sz="1600">
                <a:solidFill>
                  <a:srgbClr val="DF3079"/>
                </a:solidFill>
                <a:ea typeface="+mn-lt"/>
                <a:cs typeface="+mn-lt"/>
              </a:rPr>
              <a:t>3</a:t>
            </a:r>
            <a:r>
              <a:rPr lang="en-US" sz="1600">
                <a:ea typeface="+mn-lt"/>
                <a:cs typeface="+mn-lt"/>
              </a:rPr>
              <a:t>:]) </a:t>
            </a:r>
          </a:p>
          <a:p>
            <a:r>
              <a:rPr lang="en-US" sz="1600">
                <a:ea typeface="+mn-lt"/>
                <a:cs typeface="+mn-lt"/>
              </a:rPr>
              <a:t># Print index 3 to 7 ---------  </a:t>
            </a:r>
            <a:r>
              <a:rPr lang="en-US" sz="1600">
                <a:solidFill>
                  <a:srgbClr val="E9950C"/>
                </a:solidFill>
                <a:ea typeface="+mn-lt"/>
                <a:cs typeface="+mn-lt"/>
              </a:rPr>
              <a:t>print</a:t>
            </a:r>
            <a:r>
              <a:rPr lang="en-US" sz="1600">
                <a:ea typeface="+mn-lt"/>
                <a:cs typeface="+mn-lt"/>
              </a:rPr>
              <a:t>(countries[</a:t>
            </a:r>
            <a:r>
              <a:rPr lang="en-US" sz="1600">
                <a:solidFill>
                  <a:srgbClr val="DF3079"/>
                </a:solidFill>
                <a:ea typeface="+mn-lt"/>
                <a:cs typeface="+mn-lt"/>
              </a:rPr>
              <a:t>3</a:t>
            </a:r>
            <a:r>
              <a:rPr lang="en-US" sz="1600">
                <a:ea typeface="+mn-lt"/>
                <a:cs typeface="+mn-lt"/>
              </a:rPr>
              <a:t>:</a:t>
            </a:r>
            <a:r>
              <a:rPr lang="en-US" sz="1600">
                <a:solidFill>
                  <a:srgbClr val="DF3079"/>
                </a:solidFill>
                <a:ea typeface="+mn-lt"/>
                <a:cs typeface="+mn-lt"/>
              </a:rPr>
              <a:t>8</a:t>
            </a:r>
            <a:r>
              <a:rPr lang="en-US" sz="1600">
                <a:ea typeface="+mn-lt"/>
                <a:cs typeface="+mn-lt"/>
              </a:rPr>
              <a:t>]) </a:t>
            </a:r>
          </a:p>
          <a:p>
            <a:r>
              <a:rPr lang="en-US" sz="1600">
                <a:ea typeface="+mn-lt"/>
                <a:cs typeface="+mn-lt"/>
              </a:rPr>
              <a:t># Add a new country to the list ----------- </a:t>
            </a:r>
            <a:r>
              <a:rPr lang="en-US" sz="1600" err="1">
                <a:ea typeface="+mn-lt"/>
                <a:cs typeface="+mn-lt"/>
              </a:rPr>
              <a:t>countries.append</a:t>
            </a:r>
            <a:r>
              <a:rPr lang="en-US" sz="1600">
                <a:ea typeface="+mn-lt"/>
                <a:cs typeface="+mn-lt"/>
              </a:rPr>
              <a:t>(</a:t>
            </a:r>
            <a:r>
              <a:rPr lang="en-US" sz="1600">
                <a:solidFill>
                  <a:srgbClr val="00A67D"/>
                </a:solidFill>
                <a:ea typeface="+mn-lt"/>
                <a:cs typeface="+mn-lt"/>
              </a:rPr>
              <a:t>"New Zealand"</a:t>
            </a:r>
            <a:r>
              <a:rPr lang="en-US" sz="1600">
                <a:ea typeface="+mn-lt"/>
                <a:cs typeface="+mn-lt"/>
              </a:rPr>
              <a:t>) </a:t>
            </a:r>
            <a:r>
              <a:rPr lang="en-US" sz="1600">
                <a:solidFill>
                  <a:srgbClr val="E9950C"/>
                </a:solidFill>
                <a:ea typeface="+mn-lt"/>
                <a:cs typeface="+mn-lt"/>
              </a:rPr>
              <a:t>print</a:t>
            </a:r>
            <a:r>
              <a:rPr lang="en-US" sz="1600">
                <a:ea typeface="+mn-lt"/>
                <a:cs typeface="+mn-lt"/>
              </a:rPr>
              <a:t>(countries) </a:t>
            </a:r>
          </a:p>
          <a:p>
            <a:r>
              <a:rPr lang="en-US" sz="1600">
                <a:ea typeface="+mn-lt"/>
                <a:cs typeface="+mn-lt"/>
              </a:rPr>
              <a:t># Delete United States from the list --------- </a:t>
            </a:r>
            <a:r>
              <a:rPr lang="en-US" sz="1600" err="1">
                <a:ea typeface="+mn-lt"/>
                <a:cs typeface="+mn-lt"/>
              </a:rPr>
              <a:t>countries.remove</a:t>
            </a:r>
            <a:r>
              <a:rPr lang="en-US" sz="1600">
                <a:ea typeface="+mn-lt"/>
                <a:cs typeface="+mn-lt"/>
              </a:rPr>
              <a:t>(</a:t>
            </a:r>
            <a:r>
              <a:rPr lang="en-US" sz="1600">
                <a:solidFill>
                  <a:srgbClr val="00A67D"/>
                </a:solidFill>
                <a:ea typeface="+mn-lt"/>
                <a:cs typeface="+mn-lt"/>
              </a:rPr>
              <a:t>"United States"</a:t>
            </a:r>
            <a:r>
              <a:rPr lang="en-US" sz="1600">
                <a:ea typeface="+mn-lt"/>
                <a:cs typeface="+mn-lt"/>
              </a:rPr>
              <a:t>) </a:t>
            </a:r>
            <a:r>
              <a:rPr lang="en-US" sz="1600">
                <a:solidFill>
                  <a:srgbClr val="E9950C"/>
                </a:solidFill>
                <a:ea typeface="+mn-lt"/>
                <a:cs typeface="+mn-lt"/>
              </a:rPr>
              <a:t>print</a:t>
            </a:r>
            <a:r>
              <a:rPr lang="en-US" sz="1600">
                <a:ea typeface="+mn-lt"/>
                <a:cs typeface="+mn-lt"/>
              </a:rPr>
              <a:t>(countries) </a:t>
            </a:r>
          </a:p>
          <a:p>
            <a:r>
              <a:rPr lang="en-US" sz="1600">
                <a:ea typeface="+mn-lt"/>
                <a:cs typeface="+mn-lt"/>
              </a:rPr>
              <a:t># Insert South Korea at index 7 ------------- </a:t>
            </a:r>
            <a:r>
              <a:rPr lang="en-US" sz="1600" err="1">
                <a:ea typeface="+mn-lt"/>
                <a:cs typeface="+mn-lt"/>
              </a:rPr>
              <a:t>countries.insert</a:t>
            </a:r>
            <a:r>
              <a:rPr lang="en-US" sz="1600">
                <a:ea typeface="+mn-lt"/>
                <a:cs typeface="+mn-lt"/>
              </a:rPr>
              <a:t>(</a:t>
            </a:r>
            <a:r>
              <a:rPr lang="en-US" sz="1600">
                <a:solidFill>
                  <a:srgbClr val="DF3079"/>
                </a:solidFill>
                <a:ea typeface="+mn-lt"/>
                <a:cs typeface="+mn-lt"/>
              </a:rPr>
              <a:t>7</a:t>
            </a:r>
            <a:r>
              <a:rPr lang="en-US" sz="1600">
                <a:ea typeface="+mn-lt"/>
                <a:cs typeface="+mn-lt"/>
              </a:rPr>
              <a:t>, </a:t>
            </a:r>
            <a:r>
              <a:rPr lang="en-US" sz="1600">
                <a:solidFill>
                  <a:srgbClr val="00A67D"/>
                </a:solidFill>
                <a:ea typeface="+mn-lt"/>
                <a:cs typeface="+mn-lt"/>
              </a:rPr>
              <a:t>"South Korea"</a:t>
            </a:r>
            <a:r>
              <a:rPr lang="en-US" sz="1600">
                <a:ea typeface="+mn-lt"/>
                <a:cs typeface="+mn-lt"/>
              </a:rPr>
              <a:t>) </a:t>
            </a:r>
            <a:r>
              <a:rPr lang="en-US" sz="1600">
                <a:solidFill>
                  <a:srgbClr val="E9950C"/>
                </a:solidFill>
                <a:ea typeface="+mn-lt"/>
                <a:cs typeface="+mn-lt"/>
              </a:rPr>
              <a:t>print</a:t>
            </a:r>
            <a:r>
              <a:rPr lang="en-US" sz="1600">
                <a:ea typeface="+mn-lt"/>
                <a:cs typeface="+mn-lt"/>
              </a:rPr>
              <a:t>(countries)</a:t>
            </a:r>
            <a:endParaRPr lang="en-US" sz="1600"/>
          </a:p>
        </p:txBody>
      </p:sp>
    </p:spTree>
    <p:extLst>
      <p:ext uri="{BB962C8B-B14F-4D97-AF65-F5344CB8AC3E}">
        <p14:creationId xmlns:p14="http://schemas.microsoft.com/office/powerpoint/2010/main" val="3375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9436-9F56-27DE-A8C6-505380B8C66C}"/>
              </a:ext>
            </a:extLst>
          </p:cNvPr>
          <p:cNvSpPr>
            <a:spLocks noGrp="1"/>
          </p:cNvSpPr>
          <p:nvPr>
            <p:ph type="title"/>
          </p:nvPr>
        </p:nvSpPr>
        <p:spPr/>
        <p:txBody>
          <a:bodyPr/>
          <a:lstStyle/>
          <a:p>
            <a:r>
              <a:rPr lang="en-US"/>
              <a:t>For Loop</a:t>
            </a:r>
          </a:p>
        </p:txBody>
      </p:sp>
      <p:sp>
        <p:nvSpPr>
          <p:cNvPr id="3" name="Content Placeholder 2">
            <a:extLst>
              <a:ext uri="{FF2B5EF4-FFF2-40B4-BE49-F238E27FC236}">
                <a16:creationId xmlns:a16="http://schemas.microsoft.com/office/drawing/2014/main" id="{D9FF9F7A-8771-271B-B9F7-8A91EEAE41F3}"/>
              </a:ext>
            </a:extLst>
          </p:cNvPr>
          <p:cNvSpPr>
            <a:spLocks noGrp="1"/>
          </p:cNvSpPr>
          <p:nvPr>
            <p:ph idx="1"/>
          </p:nvPr>
        </p:nvSpPr>
        <p:spPr>
          <a:xfrm>
            <a:off x="1587710" y="2160016"/>
            <a:ext cx="6156468" cy="3926152"/>
          </a:xfrm>
        </p:spPr>
        <p:txBody>
          <a:bodyPr vert="horz" lIns="91440" tIns="45720" rIns="91440" bIns="45720" rtlCol="0" anchor="t">
            <a:normAutofit/>
          </a:bodyPr>
          <a:lstStyle/>
          <a:p>
            <a:r>
              <a:rPr lang="en-US">
                <a:solidFill>
                  <a:srgbClr val="FFFFFF"/>
                </a:solidFill>
                <a:ea typeface="+mn-lt"/>
                <a:cs typeface="+mn-lt"/>
              </a:rPr>
              <a:t>In Python, a </a:t>
            </a:r>
            <a:r>
              <a:rPr lang="en-US">
                <a:latin typeface="Neue Haas Grotesk Text Pro"/>
              </a:rPr>
              <a:t>for</a:t>
            </a:r>
            <a:r>
              <a:rPr lang="en-US">
                <a:solidFill>
                  <a:srgbClr val="FFFFFF"/>
                </a:solidFill>
                <a:ea typeface="+mn-lt"/>
                <a:cs typeface="+mn-lt"/>
              </a:rPr>
              <a:t> loop is a control flow statement that iterates over a sequence of elements, such as a list, tuple, string, or any other </a:t>
            </a:r>
            <a:r>
              <a:rPr lang="en-US" err="1">
                <a:solidFill>
                  <a:srgbClr val="FFFFFF"/>
                </a:solidFill>
                <a:ea typeface="+mn-lt"/>
                <a:cs typeface="+mn-lt"/>
              </a:rPr>
              <a:t>iterable</a:t>
            </a:r>
            <a:r>
              <a:rPr lang="en-US">
                <a:solidFill>
                  <a:srgbClr val="FFFFFF"/>
                </a:solidFill>
                <a:ea typeface="+mn-lt"/>
                <a:cs typeface="+mn-lt"/>
              </a:rPr>
              <a:t> object. It allows you to perform a set of instructions or operations for each element in the sequence.</a:t>
            </a:r>
            <a:endParaRPr lang="en-US">
              <a:solidFill>
                <a:srgbClr val="FFFFFF"/>
              </a:solidFill>
            </a:endParaRPr>
          </a:p>
        </p:txBody>
      </p:sp>
      <p:pic>
        <p:nvPicPr>
          <p:cNvPr id="4" name="Picture 4" descr="A picture containing text, screenshot, diagram, font&#10;&#10;Description automatically generated">
            <a:extLst>
              <a:ext uri="{FF2B5EF4-FFF2-40B4-BE49-F238E27FC236}">
                <a16:creationId xmlns:a16="http://schemas.microsoft.com/office/drawing/2014/main" id="{A0C2DCD0-CCCA-CEF0-0CC3-F719A1C845E7}"/>
              </a:ext>
            </a:extLst>
          </p:cNvPr>
          <p:cNvPicPr>
            <a:picLocks noChangeAspect="1"/>
          </p:cNvPicPr>
          <p:nvPr/>
        </p:nvPicPr>
        <p:blipFill>
          <a:blip r:embed="rId2"/>
          <a:stretch>
            <a:fillRect/>
          </a:stretch>
        </p:blipFill>
        <p:spPr>
          <a:xfrm>
            <a:off x="8581437" y="1821667"/>
            <a:ext cx="2743200" cy="3722665"/>
          </a:xfrm>
          <a:prstGeom prst="rect">
            <a:avLst/>
          </a:prstGeom>
        </p:spPr>
      </p:pic>
      <p:sp>
        <p:nvSpPr>
          <p:cNvPr id="5" name="TextBox 4">
            <a:extLst>
              <a:ext uri="{FF2B5EF4-FFF2-40B4-BE49-F238E27FC236}">
                <a16:creationId xmlns:a16="http://schemas.microsoft.com/office/drawing/2014/main" id="{F6E4C4B2-E6DE-2B2C-3A32-DAEF963C7934}"/>
              </a:ext>
            </a:extLst>
          </p:cNvPr>
          <p:cNvSpPr txBox="1"/>
          <p:nvPr/>
        </p:nvSpPr>
        <p:spPr>
          <a:xfrm>
            <a:off x="8543808" y="5542844"/>
            <a:ext cx="30912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https://www.zenflowchart.com/blog/for-loop-flowchart</a:t>
            </a:r>
          </a:p>
        </p:txBody>
      </p:sp>
    </p:spTree>
    <p:extLst>
      <p:ext uri="{BB962C8B-B14F-4D97-AF65-F5344CB8AC3E}">
        <p14:creationId xmlns:p14="http://schemas.microsoft.com/office/powerpoint/2010/main" val="13154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07D4-E9F5-D255-7F37-11B7015ADFDC}"/>
              </a:ext>
            </a:extLst>
          </p:cNvPr>
          <p:cNvSpPr>
            <a:spLocks noGrp="1"/>
          </p:cNvSpPr>
          <p:nvPr>
            <p:ph type="title"/>
          </p:nvPr>
        </p:nvSpPr>
        <p:spPr/>
        <p:txBody>
          <a:bodyPr/>
          <a:lstStyle/>
          <a:p>
            <a:r>
              <a:rPr lang="en-US"/>
              <a:t>in Keyword</a:t>
            </a:r>
          </a:p>
        </p:txBody>
      </p:sp>
      <p:sp>
        <p:nvSpPr>
          <p:cNvPr id="3" name="Content Placeholder 2">
            <a:extLst>
              <a:ext uri="{FF2B5EF4-FFF2-40B4-BE49-F238E27FC236}">
                <a16:creationId xmlns:a16="http://schemas.microsoft.com/office/drawing/2014/main" id="{7099696F-DD26-6B51-0507-0652FA4C0674}"/>
              </a:ext>
            </a:extLst>
          </p:cNvPr>
          <p:cNvSpPr>
            <a:spLocks noGrp="1"/>
          </p:cNvSpPr>
          <p:nvPr>
            <p:ph idx="1"/>
          </p:nvPr>
        </p:nvSpPr>
        <p:spPr/>
        <p:txBody>
          <a:bodyPr vert="horz" lIns="91440" tIns="45720" rIns="91440" bIns="45720" rtlCol="0" anchor="t">
            <a:normAutofit/>
          </a:bodyPr>
          <a:lstStyle/>
          <a:p>
            <a:r>
              <a:rPr lang="en-US"/>
              <a:t>Allows you to check if an item is in a list.</a:t>
            </a:r>
          </a:p>
          <a:p>
            <a:r>
              <a:rPr lang="en-US">
                <a:ea typeface="+mn-lt"/>
                <a:cs typeface="+mn-lt"/>
              </a:rPr>
              <a:t>names = [</a:t>
            </a:r>
            <a:r>
              <a:rPr lang="en-US" sz="1400">
                <a:solidFill>
                  <a:srgbClr val="00A67D"/>
                </a:solidFill>
                <a:ea typeface="+mn-lt"/>
                <a:cs typeface="+mn-lt"/>
              </a:rPr>
              <a:t>"Alice"</a:t>
            </a:r>
            <a:r>
              <a:rPr lang="en-US" sz="1400">
                <a:ea typeface="+mn-lt"/>
                <a:cs typeface="+mn-lt"/>
              </a:rPr>
              <a:t>, </a:t>
            </a:r>
            <a:r>
              <a:rPr lang="en-US" sz="1400">
                <a:solidFill>
                  <a:srgbClr val="00A67D"/>
                </a:solidFill>
                <a:ea typeface="+mn-lt"/>
                <a:cs typeface="+mn-lt"/>
              </a:rPr>
              <a:t>"Bob"</a:t>
            </a:r>
            <a:r>
              <a:rPr lang="en-US" sz="1400">
                <a:ea typeface="+mn-lt"/>
                <a:cs typeface="+mn-lt"/>
              </a:rPr>
              <a:t>, </a:t>
            </a:r>
            <a:r>
              <a:rPr lang="en-US" sz="1400">
                <a:solidFill>
                  <a:srgbClr val="00A67D"/>
                </a:solidFill>
                <a:ea typeface="+mn-lt"/>
                <a:cs typeface="+mn-lt"/>
              </a:rPr>
              <a:t>"Charlie"</a:t>
            </a:r>
            <a:r>
              <a:rPr lang="en-US" sz="1400">
                <a:ea typeface="+mn-lt"/>
                <a:cs typeface="+mn-lt"/>
              </a:rPr>
              <a:t>, </a:t>
            </a:r>
            <a:r>
              <a:rPr lang="en-US" sz="1400">
                <a:solidFill>
                  <a:srgbClr val="00A67D"/>
                </a:solidFill>
                <a:ea typeface="+mn-lt"/>
                <a:cs typeface="+mn-lt"/>
              </a:rPr>
              <a:t>"David"</a:t>
            </a:r>
            <a:r>
              <a:rPr lang="en-US" sz="1400">
                <a:ea typeface="+mn-lt"/>
                <a:cs typeface="+mn-lt"/>
              </a:rPr>
              <a:t>, </a:t>
            </a:r>
            <a:r>
              <a:rPr lang="en-US" sz="1400">
                <a:solidFill>
                  <a:srgbClr val="00A67D"/>
                </a:solidFill>
                <a:ea typeface="+mn-lt"/>
                <a:cs typeface="+mn-lt"/>
              </a:rPr>
              <a:t>"Eve"</a:t>
            </a:r>
            <a:r>
              <a:rPr lang="en-US" sz="1400">
                <a:ea typeface="+mn-lt"/>
                <a:cs typeface="+mn-lt"/>
              </a:rPr>
              <a:t>, </a:t>
            </a:r>
            <a:r>
              <a:rPr lang="en-US" sz="1400">
                <a:solidFill>
                  <a:srgbClr val="00A67D"/>
                </a:solidFill>
                <a:ea typeface="+mn-lt"/>
                <a:cs typeface="+mn-lt"/>
              </a:rPr>
              <a:t>"Frank"</a:t>
            </a:r>
            <a:r>
              <a:rPr lang="en-US" sz="1400">
                <a:ea typeface="+mn-lt"/>
                <a:cs typeface="+mn-lt"/>
              </a:rPr>
              <a:t>, </a:t>
            </a:r>
            <a:r>
              <a:rPr lang="en-US" sz="1400">
                <a:solidFill>
                  <a:srgbClr val="00A67D"/>
                </a:solidFill>
                <a:ea typeface="+mn-lt"/>
                <a:cs typeface="+mn-lt"/>
              </a:rPr>
              <a:t>"Grace"</a:t>
            </a:r>
            <a:r>
              <a:rPr lang="en-US" sz="1400">
                <a:ea typeface="+mn-lt"/>
                <a:cs typeface="+mn-lt"/>
              </a:rPr>
              <a:t>, </a:t>
            </a:r>
            <a:r>
              <a:rPr lang="en-US" sz="1400">
                <a:solidFill>
                  <a:srgbClr val="00A67D"/>
                </a:solidFill>
                <a:ea typeface="+mn-lt"/>
                <a:cs typeface="+mn-lt"/>
              </a:rPr>
              <a:t>"Hannah"</a:t>
            </a:r>
            <a:r>
              <a:rPr lang="en-US" sz="1400">
                <a:ea typeface="+mn-lt"/>
                <a:cs typeface="+mn-lt"/>
              </a:rPr>
              <a:t>, </a:t>
            </a:r>
            <a:r>
              <a:rPr lang="en-US" sz="1400">
                <a:solidFill>
                  <a:srgbClr val="00A67D"/>
                </a:solidFill>
                <a:ea typeface="+mn-lt"/>
                <a:cs typeface="+mn-lt"/>
              </a:rPr>
              <a:t>"Isabella"</a:t>
            </a:r>
            <a:r>
              <a:rPr lang="en-US" sz="1400">
                <a:ea typeface="+mn-lt"/>
                <a:cs typeface="+mn-lt"/>
              </a:rPr>
              <a:t>, </a:t>
            </a:r>
            <a:r>
              <a:rPr lang="en-US" sz="1400">
                <a:solidFill>
                  <a:srgbClr val="00A67D"/>
                </a:solidFill>
                <a:ea typeface="+mn-lt"/>
                <a:cs typeface="+mn-lt"/>
              </a:rPr>
              <a:t>"Jack"</a:t>
            </a:r>
            <a:r>
              <a:rPr lang="en-US">
                <a:ea typeface="+mn-lt"/>
                <a:cs typeface="+mn-lt"/>
              </a:rPr>
              <a:t>]</a:t>
            </a:r>
            <a:endParaRPr lang="en-US"/>
          </a:p>
          <a:p>
            <a:pPr lvl="1"/>
            <a:r>
              <a:rPr lang="en-US"/>
              <a:t>name = </a:t>
            </a:r>
            <a:r>
              <a:rPr lang="en-US">
                <a:solidFill>
                  <a:srgbClr val="FFC000"/>
                </a:solidFill>
              </a:rPr>
              <a:t>input</a:t>
            </a:r>
            <a:r>
              <a:rPr lang="en-US"/>
              <a:t>(</a:t>
            </a:r>
            <a:r>
              <a:rPr lang="en-US">
                <a:solidFill>
                  <a:srgbClr val="00A67D"/>
                </a:solidFill>
              </a:rPr>
              <a:t>"Enter a name:  "</a:t>
            </a:r>
            <a:r>
              <a:rPr lang="en-US"/>
              <a:t>)</a:t>
            </a:r>
          </a:p>
          <a:p>
            <a:r>
              <a:rPr lang="en-US">
                <a:solidFill>
                  <a:srgbClr val="FFC000"/>
                </a:solidFill>
              </a:rPr>
              <a:t>if</a:t>
            </a:r>
            <a:r>
              <a:rPr lang="en-US"/>
              <a:t>(name </a:t>
            </a:r>
            <a:r>
              <a:rPr lang="en-US">
                <a:solidFill>
                  <a:srgbClr val="FFC000"/>
                </a:solidFill>
              </a:rPr>
              <a:t>in </a:t>
            </a:r>
            <a:r>
              <a:rPr lang="en-US"/>
              <a:t>names):</a:t>
            </a:r>
          </a:p>
          <a:p>
            <a:pPr lvl="1"/>
            <a:r>
              <a:rPr lang="en-US">
                <a:solidFill>
                  <a:srgbClr val="FFC000"/>
                </a:solidFill>
              </a:rPr>
              <a:t>print</a:t>
            </a:r>
            <a:r>
              <a:rPr lang="en-US"/>
              <a:t>(</a:t>
            </a:r>
            <a:r>
              <a:rPr lang="en-US">
                <a:solidFill>
                  <a:srgbClr val="00A67D"/>
                </a:solidFill>
              </a:rPr>
              <a:t>f'{name} is already in the names list'</a:t>
            </a:r>
            <a:r>
              <a:rPr lang="en-US"/>
              <a:t>)</a:t>
            </a:r>
          </a:p>
          <a:p>
            <a:r>
              <a:rPr lang="en-US">
                <a:solidFill>
                  <a:srgbClr val="FFC000"/>
                </a:solidFill>
              </a:rPr>
              <a:t>else</a:t>
            </a:r>
            <a:r>
              <a:rPr lang="en-US"/>
              <a:t>:</a:t>
            </a:r>
          </a:p>
          <a:p>
            <a:pPr lvl="1"/>
            <a:r>
              <a:rPr lang="en-US" err="1"/>
              <a:t>names.append</a:t>
            </a:r>
            <a:r>
              <a:rPr lang="en-US"/>
              <a:t>(name)</a:t>
            </a:r>
          </a:p>
        </p:txBody>
      </p:sp>
    </p:spTree>
    <p:extLst>
      <p:ext uri="{BB962C8B-B14F-4D97-AF65-F5344CB8AC3E}">
        <p14:creationId xmlns:p14="http://schemas.microsoft.com/office/powerpoint/2010/main" val="236171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AC7D-8515-E519-BB11-0E93DE830C81}"/>
              </a:ext>
            </a:extLst>
          </p:cNvPr>
          <p:cNvSpPr>
            <a:spLocks noGrp="1"/>
          </p:cNvSpPr>
          <p:nvPr>
            <p:ph type="title"/>
          </p:nvPr>
        </p:nvSpPr>
        <p:spPr/>
        <p:txBody>
          <a:bodyPr/>
          <a:lstStyle/>
          <a:p>
            <a:r>
              <a:rPr lang="en-US"/>
              <a:t>in Keyword Continued</a:t>
            </a:r>
          </a:p>
        </p:txBody>
      </p:sp>
      <p:sp>
        <p:nvSpPr>
          <p:cNvPr id="3" name="Content Placeholder 2">
            <a:extLst>
              <a:ext uri="{FF2B5EF4-FFF2-40B4-BE49-F238E27FC236}">
                <a16:creationId xmlns:a16="http://schemas.microsoft.com/office/drawing/2014/main" id="{D83761DF-37D1-BE37-A801-C4AD81AE1F30}"/>
              </a:ext>
            </a:extLst>
          </p:cNvPr>
          <p:cNvSpPr>
            <a:spLocks noGrp="1"/>
          </p:cNvSpPr>
          <p:nvPr>
            <p:ph idx="1"/>
          </p:nvPr>
        </p:nvSpPr>
        <p:spPr/>
        <p:txBody>
          <a:bodyPr vert="horz" lIns="91440" tIns="45720" rIns="91440" bIns="45720" rtlCol="0" anchor="t">
            <a:normAutofit/>
          </a:bodyPr>
          <a:lstStyle/>
          <a:p>
            <a:r>
              <a:rPr lang="en-US"/>
              <a:t>Check if a substring exists in a string. </a:t>
            </a:r>
          </a:p>
          <a:p>
            <a:r>
              <a:rPr lang="en-US"/>
              <a:t>string = </a:t>
            </a:r>
            <a:r>
              <a:rPr lang="en-US" sz="2000">
                <a:solidFill>
                  <a:srgbClr val="00A67D"/>
                </a:solidFill>
                <a:ea typeface="+mn-lt"/>
                <a:cs typeface="+mn-lt"/>
              </a:rPr>
              <a:t>"Python is a powerful programming language."</a:t>
            </a:r>
          </a:p>
          <a:p>
            <a:r>
              <a:rPr lang="en-US" sz="2000">
                <a:solidFill>
                  <a:srgbClr val="2E95D3"/>
                </a:solidFill>
                <a:ea typeface="+mn-lt"/>
                <a:cs typeface="+mn-lt"/>
              </a:rPr>
              <a:t>if</a:t>
            </a:r>
            <a:r>
              <a:rPr lang="en-US" sz="2000">
                <a:solidFill>
                  <a:srgbClr val="FFFFFF"/>
                </a:solidFill>
                <a:ea typeface="+mn-lt"/>
                <a:cs typeface="+mn-lt"/>
              </a:rPr>
              <a:t> </a:t>
            </a:r>
            <a:r>
              <a:rPr lang="en-US" sz="2000">
                <a:solidFill>
                  <a:srgbClr val="00A67D"/>
                </a:solidFill>
                <a:ea typeface="+mn-lt"/>
                <a:cs typeface="+mn-lt"/>
              </a:rPr>
              <a:t>"programming"</a:t>
            </a:r>
            <a:r>
              <a:rPr lang="en-US" sz="2000">
                <a:solidFill>
                  <a:srgbClr val="FFFFFF"/>
                </a:solidFill>
                <a:ea typeface="+mn-lt"/>
                <a:cs typeface="+mn-lt"/>
              </a:rPr>
              <a:t> </a:t>
            </a:r>
            <a:r>
              <a:rPr lang="en-US" sz="2000">
                <a:solidFill>
                  <a:srgbClr val="2E95D3"/>
                </a:solidFill>
                <a:ea typeface="+mn-lt"/>
                <a:cs typeface="+mn-lt"/>
              </a:rPr>
              <a:t>in</a:t>
            </a:r>
            <a:r>
              <a:rPr lang="en-US" sz="2000">
                <a:solidFill>
                  <a:srgbClr val="FFFFFF"/>
                </a:solidFill>
                <a:ea typeface="+mn-lt"/>
                <a:cs typeface="+mn-lt"/>
              </a:rPr>
              <a:t> text: </a:t>
            </a:r>
            <a:endParaRPr lang="en-US" sz="2000">
              <a:solidFill>
                <a:srgbClr val="00A67D"/>
              </a:solidFill>
              <a:ea typeface="+mn-lt"/>
              <a:cs typeface="+mn-lt"/>
            </a:endParaRPr>
          </a:p>
          <a:p>
            <a:pPr lvl="1"/>
            <a:r>
              <a:rPr lang="en-US" sz="1700">
                <a:solidFill>
                  <a:srgbClr val="E9950C"/>
                </a:solidFill>
                <a:ea typeface="+mn-lt"/>
                <a:cs typeface="+mn-lt"/>
              </a:rPr>
              <a:t>print</a:t>
            </a:r>
            <a:r>
              <a:rPr lang="en-US" sz="1700">
                <a:solidFill>
                  <a:srgbClr val="FFFFFF"/>
                </a:solidFill>
                <a:ea typeface="+mn-lt"/>
                <a:cs typeface="+mn-lt"/>
              </a:rPr>
              <a:t>(</a:t>
            </a:r>
            <a:r>
              <a:rPr lang="en-US" sz="1700">
                <a:solidFill>
                  <a:srgbClr val="00A67D"/>
                </a:solidFill>
                <a:ea typeface="+mn-lt"/>
                <a:cs typeface="+mn-lt"/>
              </a:rPr>
              <a:t>"Substring found!"</a:t>
            </a:r>
            <a:r>
              <a:rPr lang="en-US" sz="1700">
                <a:solidFill>
                  <a:srgbClr val="FFFFFF"/>
                </a:solidFill>
                <a:ea typeface="+mn-lt"/>
                <a:cs typeface="+mn-lt"/>
              </a:rPr>
              <a:t>) </a:t>
            </a:r>
            <a:endParaRPr lang="en-US" sz="1700">
              <a:solidFill>
                <a:srgbClr val="00A67D"/>
              </a:solidFill>
              <a:ea typeface="+mn-lt"/>
              <a:cs typeface="+mn-lt"/>
            </a:endParaRPr>
          </a:p>
          <a:p>
            <a:r>
              <a:rPr lang="en-US" sz="2000">
                <a:solidFill>
                  <a:srgbClr val="2E95D3"/>
                </a:solidFill>
                <a:ea typeface="+mn-lt"/>
                <a:cs typeface="+mn-lt"/>
              </a:rPr>
              <a:t>else</a:t>
            </a:r>
            <a:r>
              <a:rPr lang="en-US" sz="2000">
                <a:solidFill>
                  <a:srgbClr val="FFFFFF"/>
                </a:solidFill>
                <a:ea typeface="+mn-lt"/>
                <a:cs typeface="+mn-lt"/>
              </a:rPr>
              <a:t>: </a:t>
            </a:r>
            <a:endParaRPr lang="en-US" sz="2000">
              <a:solidFill>
                <a:srgbClr val="00A67D"/>
              </a:solidFill>
              <a:ea typeface="+mn-lt"/>
              <a:cs typeface="+mn-lt"/>
            </a:endParaRPr>
          </a:p>
          <a:p>
            <a:pPr lvl="1"/>
            <a:r>
              <a:rPr lang="en-US" sz="1700">
                <a:solidFill>
                  <a:srgbClr val="E9950C"/>
                </a:solidFill>
                <a:ea typeface="+mn-lt"/>
                <a:cs typeface="+mn-lt"/>
              </a:rPr>
              <a:t>print</a:t>
            </a:r>
            <a:r>
              <a:rPr lang="en-US" sz="1700">
                <a:solidFill>
                  <a:srgbClr val="FFFFFF"/>
                </a:solidFill>
                <a:ea typeface="+mn-lt"/>
                <a:cs typeface="+mn-lt"/>
              </a:rPr>
              <a:t>(</a:t>
            </a:r>
            <a:r>
              <a:rPr lang="en-US" sz="1700">
                <a:solidFill>
                  <a:srgbClr val="00A67D"/>
                </a:solidFill>
                <a:ea typeface="+mn-lt"/>
                <a:cs typeface="+mn-lt"/>
              </a:rPr>
              <a:t>"Substring not found."</a:t>
            </a:r>
            <a:r>
              <a:rPr lang="en-US" sz="1700">
                <a:solidFill>
                  <a:srgbClr val="FFFFFF"/>
                </a:solidFill>
                <a:ea typeface="+mn-lt"/>
                <a:cs typeface="+mn-lt"/>
              </a:rPr>
              <a:t>)</a:t>
            </a:r>
            <a:endParaRPr lang="en-US" sz="1700">
              <a:solidFill>
                <a:srgbClr val="00A67D"/>
              </a:solidFill>
            </a:endParaRPr>
          </a:p>
        </p:txBody>
      </p:sp>
    </p:spTree>
    <p:extLst>
      <p:ext uri="{BB962C8B-B14F-4D97-AF65-F5344CB8AC3E}">
        <p14:creationId xmlns:p14="http://schemas.microsoft.com/office/powerpoint/2010/main" val="9822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D556C-E38A-7833-007C-31B4F32D0EB0}"/>
              </a:ext>
            </a:extLst>
          </p:cNvPr>
          <p:cNvSpPr>
            <a:spLocks noGrp="1"/>
          </p:cNvSpPr>
          <p:nvPr>
            <p:ph type="title"/>
          </p:nvPr>
        </p:nvSpPr>
        <p:spPr/>
        <p:txBody>
          <a:bodyPr/>
          <a:lstStyle/>
          <a:p>
            <a:r>
              <a:rPr lang="en-US"/>
              <a:t>Writing a For Loop</a:t>
            </a:r>
          </a:p>
        </p:txBody>
      </p:sp>
      <p:sp>
        <p:nvSpPr>
          <p:cNvPr id="3" name="Content Placeholder 2">
            <a:extLst>
              <a:ext uri="{FF2B5EF4-FFF2-40B4-BE49-F238E27FC236}">
                <a16:creationId xmlns:a16="http://schemas.microsoft.com/office/drawing/2014/main" id="{96F8C256-3F81-4B95-9882-3A06EC16BDBC}"/>
              </a:ext>
            </a:extLst>
          </p:cNvPr>
          <p:cNvSpPr>
            <a:spLocks noGrp="1"/>
          </p:cNvSpPr>
          <p:nvPr>
            <p:ph idx="1"/>
          </p:nvPr>
        </p:nvSpPr>
        <p:spPr/>
        <p:txBody>
          <a:bodyPr vert="horz" lIns="91440" tIns="45720" rIns="91440" bIns="45720" rtlCol="0" anchor="t">
            <a:normAutofit/>
          </a:bodyPr>
          <a:lstStyle/>
          <a:p>
            <a:r>
              <a:rPr lang="en-US" sz="1800">
                <a:ea typeface="+mn-lt"/>
                <a:cs typeface="+mn-lt"/>
              </a:rPr>
              <a:t>states = [</a:t>
            </a:r>
            <a:r>
              <a:rPr lang="en-US" sz="1800">
                <a:solidFill>
                  <a:srgbClr val="00A67D"/>
                </a:solidFill>
                <a:ea typeface="+mn-lt"/>
                <a:cs typeface="+mn-lt"/>
              </a:rPr>
              <a:t>"California"</a:t>
            </a:r>
            <a:r>
              <a:rPr lang="en-US" sz="1800">
                <a:ea typeface="+mn-lt"/>
                <a:cs typeface="+mn-lt"/>
              </a:rPr>
              <a:t>, </a:t>
            </a:r>
            <a:r>
              <a:rPr lang="en-US" sz="1800">
                <a:solidFill>
                  <a:srgbClr val="00A67D"/>
                </a:solidFill>
                <a:ea typeface="+mn-lt"/>
                <a:cs typeface="+mn-lt"/>
              </a:rPr>
              <a:t>"Texas"</a:t>
            </a:r>
            <a:r>
              <a:rPr lang="en-US" sz="1800">
                <a:ea typeface="+mn-lt"/>
                <a:cs typeface="+mn-lt"/>
              </a:rPr>
              <a:t>, </a:t>
            </a:r>
            <a:r>
              <a:rPr lang="en-US" sz="1800">
                <a:solidFill>
                  <a:srgbClr val="00A67D"/>
                </a:solidFill>
                <a:ea typeface="+mn-lt"/>
                <a:cs typeface="+mn-lt"/>
              </a:rPr>
              <a:t>"New York"</a:t>
            </a:r>
            <a:r>
              <a:rPr lang="en-US" sz="1800">
                <a:ea typeface="+mn-lt"/>
                <a:cs typeface="+mn-lt"/>
              </a:rPr>
              <a:t>, </a:t>
            </a:r>
            <a:r>
              <a:rPr lang="en-US" sz="1800">
                <a:solidFill>
                  <a:srgbClr val="00A67D"/>
                </a:solidFill>
                <a:ea typeface="+mn-lt"/>
                <a:cs typeface="+mn-lt"/>
              </a:rPr>
              <a:t>"Florida"</a:t>
            </a:r>
            <a:r>
              <a:rPr lang="en-US" sz="1800">
                <a:ea typeface="+mn-lt"/>
                <a:cs typeface="+mn-lt"/>
              </a:rPr>
              <a:t>, </a:t>
            </a:r>
            <a:r>
              <a:rPr lang="en-US" sz="1800">
                <a:solidFill>
                  <a:srgbClr val="00A67D"/>
                </a:solidFill>
                <a:ea typeface="+mn-lt"/>
                <a:cs typeface="+mn-lt"/>
              </a:rPr>
              <a:t>"Illinois"</a:t>
            </a:r>
            <a:r>
              <a:rPr lang="en-US" sz="1800">
                <a:ea typeface="+mn-lt"/>
                <a:cs typeface="+mn-lt"/>
              </a:rPr>
              <a:t>, </a:t>
            </a:r>
            <a:r>
              <a:rPr lang="en-US" sz="1800">
                <a:solidFill>
                  <a:srgbClr val="00A67D"/>
                </a:solidFill>
                <a:ea typeface="+mn-lt"/>
                <a:cs typeface="+mn-lt"/>
              </a:rPr>
              <a:t>"Pennsylvania"</a:t>
            </a:r>
            <a:r>
              <a:rPr lang="en-US" sz="1800">
                <a:ea typeface="+mn-lt"/>
                <a:cs typeface="+mn-lt"/>
              </a:rPr>
              <a:t>, </a:t>
            </a:r>
            <a:r>
              <a:rPr lang="en-US" sz="1800">
                <a:solidFill>
                  <a:srgbClr val="00A67D"/>
                </a:solidFill>
                <a:ea typeface="+mn-lt"/>
                <a:cs typeface="+mn-lt"/>
              </a:rPr>
              <a:t>"Ohio"</a:t>
            </a:r>
            <a:r>
              <a:rPr lang="en-US" sz="1800">
                <a:ea typeface="+mn-lt"/>
                <a:cs typeface="+mn-lt"/>
              </a:rPr>
              <a:t>]</a:t>
            </a:r>
          </a:p>
          <a:p>
            <a:r>
              <a:rPr lang="en-US" sz="1800">
                <a:solidFill>
                  <a:srgbClr val="FFC000"/>
                </a:solidFill>
              </a:rPr>
              <a:t>for</a:t>
            </a:r>
            <a:r>
              <a:rPr lang="en-US" sz="1800"/>
              <a:t> state </a:t>
            </a:r>
            <a:r>
              <a:rPr lang="en-US" sz="1800">
                <a:solidFill>
                  <a:srgbClr val="FFC000"/>
                </a:solidFill>
              </a:rPr>
              <a:t>in</a:t>
            </a:r>
            <a:r>
              <a:rPr lang="en-US" sz="1800"/>
              <a:t> states:</a:t>
            </a:r>
          </a:p>
          <a:p>
            <a:pPr lvl="1"/>
            <a:r>
              <a:rPr lang="en-US" sz="1500">
                <a:solidFill>
                  <a:srgbClr val="7030A0"/>
                </a:solidFill>
              </a:rPr>
              <a:t>print</a:t>
            </a:r>
            <a:r>
              <a:rPr lang="en-US" sz="1500"/>
              <a:t>(state)</a:t>
            </a:r>
          </a:p>
          <a:p>
            <a:r>
              <a:rPr lang="en-US" sz="1800"/>
              <a:t>total = 0</a:t>
            </a:r>
          </a:p>
          <a:p>
            <a:r>
              <a:rPr lang="en-US" sz="1800"/>
              <a:t>numbers = [10, 50, 80, 30, 40, 100, 78, 20]</a:t>
            </a:r>
          </a:p>
          <a:p>
            <a:r>
              <a:rPr lang="en-US" sz="1800">
                <a:solidFill>
                  <a:srgbClr val="FFC000"/>
                </a:solidFill>
              </a:rPr>
              <a:t>for</a:t>
            </a:r>
            <a:r>
              <a:rPr lang="en-US" sz="1800"/>
              <a:t> number </a:t>
            </a:r>
            <a:r>
              <a:rPr lang="en-US" sz="1800">
                <a:solidFill>
                  <a:srgbClr val="FFC000"/>
                </a:solidFill>
              </a:rPr>
              <a:t>in</a:t>
            </a:r>
            <a:r>
              <a:rPr lang="en-US" sz="1800"/>
              <a:t> numbers:</a:t>
            </a:r>
          </a:p>
          <a:p>
            <a:pPr lvl="1"/>
            <a:r>
              <a:rPr lang="en-US" sz="1500"/>
              <a:t>total += number</a:t>
            </a:r>
          </a:p>
          <a:p>
            <a:r>
              <a:rPr lang="en-US" sz="1800">
                <a:solidFill>
                  <a:srgbClr val="7030A0"/>
                </a:solidFill>
              </a:rPr>
              <a:t>print</a:t>
            </a:r>
            <a:r>
              <a:rPr lang="en-US" sz="1800"/>
              <a:t>(total)</a:t>
            </a:r>
          </a:p>
        </p:txBody>
      </p:sp>
    </p:spTree>
    <p:extLst>
      <p:ext uri="{BB962C8B-B14F-4D97-AF65-F5344CB8AC3E}">
        <p14:creationId xmlns:p14="http://schemas.microsoft.com/office/powerpoint/2010/main" val="122483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0040-02B3-AC03-91D0-44079222A434}"/>
              </a:ext>
            </a:extLst>
          </p:cNvPr>
          <p:cNvSpPr>
            <a:spLocks noGrp="1"/>
          </p:cNvSpPr>
          <p:nvPr>
            <p:ph type="title"/>
          </p:nvPr>
        </p:nvSpPr>
        <p:spPr/>
        <p:txBody>
          <a:bodyPr/>
          <a:lstStyle/>
          <a:p>
            <a:r>
              <a:rPr lang="en-US" dirty="0"/>
              <a:t>For Loop Lab 1</a:t>
            </a:r>
          </a:p>
        </p:txBody>
      </p:sp>
      <p:sp>
        <p:nvSpPr>
          <p:cNvPr id="3" name="Content Placeholder 2">
            <a:extLst>
              <a:ext uri="{FF2B5EF4-FFF2-40B4-BE49-F238E27FC236}">
                <a16:creationId xmlns:a16="http://schemas.microsoft.com/office/drawing/2014/main" id="{C2AE0E1B-DCEE-4EE6-34BF-8D5DDE77357A}"/>
              </a:ext>
            </a:extLst>
          </p:cNvPr>
          <p:cNvSpPr>
            <a:spLocks noGrp="1"/>
          </p:cNvSpPr>
          <p:nvPr>
            <p:ph idx="1"/>
          </p:nvPr>
        </p:nvSpPr>
        <p:spPr/>
        <p:txBody>
          <a:bodyPr vert="horz" lIns="91440" tIns="45720" rIns="91440" bIns="45720" rtlCol="0" anchor="t">
            <a:normAutofit/>
          </a:bodyPr>
          <a:lstStyle/>
          <a:p>
            <a:r>
              <a:rPr lang="en-US"/>
              <a:t>Open up the for loop practice file and write a for loop that will count how many times the word 'Technology' appears in the paragraph.</a:t>
            </a:r>
          </a:p>
          <a:p>
            <a:r>
              <a:rPr lang="en-US"/>
              <a:t>*** Note the word technology may be upper or lower case so you will want to use the lower() command to make it lowercase. </a:t>
            </a:r>
          </a:p>
          <a:p>
            <a:pPr lvl="1"/>
            <a:r>
              <a:rPr lang="en-US"/>
              <a:t>Example. </a:t>
            </a:r>
            <a:r>
              <a:rPr lang="en-US">
                <a:solidFill>
                  <a:srgbClr val="00A67D"/>
                </a:solidFill>
              </a:rPr>
              <a:t>"</a:t>
            </a:r>
            <a:r>
              <a:rPr lang="en-US" err="1">
                <a:solidFill>
                  <a:srgbClr val="00A67D"/>
                </a:solidFill>
              </a:rPr>
              <a:t>Text"</a:t>
            </a:r>
            <a:r>
              <a:rPr lang="en-US" err="1"/>
              <a:t>.lower</a:t>
            </a:r>
            <a:r>
              <a:rPr lang="en-US"/>
              <a:t>()</a:t>
            </a:r>
          </a:p>
        </p:txBody>
      </p:sp>
    </p:spTree>
    <p:extLst>
      <p:ext uri="{BB962C8B-B14F-4D97-AF65-F5344CB8AC3E}">
        <p14:creationId xmlns:p14="http://schemas.microsoft.com/office/powerpoint/2010/main" val="208840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B7C7-5999-8C1C-253D-AA2098FA0F84}"/>
              </a:ext>
            </a:extLst>
          </p:cNvPr>
          <p:cNvSpPr>
            <a:spLocks noGrp="1"/>
          </p:cNvSpPr>
          <p:nvPr>
            <p:ph type="title"/>
          </p:nvPr>
        </p:nvSpPr>
        <p:spPr/>
        <p:txBody>
          <a:bodyPr/>
          <a:lstStyle/>
          <a:p>
            <a:r>
              <a:rPr lang="en-US"/>
              <a:t>Lab Example</a:t>
            </a:r>
          </a:p>
        </p:txBody>
      </p:sp>
      <p:sp>
        <p:nvSpPr>
          <p:cNvPr id="3" name="Content Placeholder 2">
            <a:extLst>
              <a:ext uri="{FF2B5EF4-FFF2-40B4-BE49-F238E27FC236}">
                <a16:creationId xmlns:a16="http://schemas.microsoft.com/office/drawing/2014/main" id="{70D816D0-F830-AE38-7077-375AB122966C}"/>
              </a:ext>
            </a:extLst>
          </p:cNvPr>
          <p:cNvSpPr>
            <a:spLocks noGrp="1"/>
          </p:cNvSpPr>
          <p:nvPr>
            <p:ph idx="1"/>
          </p:nvPr>
        </p:nvSpPr>
        <p:spPr>
          <a:xfrm>
            <a:off x="1587710" y="1509529"/>
            <a:ext cx="9486690" cy="4576639"/>
          </a:xfrm>
        </p:spPr>
        <p:txBody>
          <a:bodyPr vert="horz" lIns="91440" tIns="45720" rIns="91440" bIns="45720" rtlCol="0" anchor="t">
            <a:normAutofit/>
          </a:bodyPr>
          <a:lstStyle/>
          <a:p>
            <a:r>
              <a:rPr lang="en-US" sz="2400">
                <a:solidFill>
                  <a:srgbClr val="2AACB8"/>
                </a:solidFill>
                <a:ea typeface="+mn-lt"/>
                <a:cs typeface="+mn-lt"/>
              </a:rPr>
              <a:t>for </a:t>
            </a:r>
            <a:r>
              <a:rPr lang="en-US" sz="2400">
                <a:solidFill>
                  <a:srgbClr val="BCBEC4"/>
                </a:solidFill>
                <a:ea typeface="+mn-lt"/>
                <a:cs typeface="+mn-lt"/>
              </a:rPr>
              <a:t>word </a:t>
            </a:r>
            <a:r>
              <a:rPr lang="en-US" sz="2400">
                <a:solidFill>
                  <a:srgbClr val="CF8E6D"/>
                </a:solidFill>
                <a:ea typeface="+mn-lt"/>
                <a:cs typeface="+mn-lt"/>
              </a:rPr>
              <a:t>in </a:t>
            </a:r>
            <a:r>
              <a:rPr lang="en-US" sz="2400">
                <a:solidFill>
                  <a:srgbClr val="BCBEC4"/>
                </a:solidFill>
                <a:ea typeface="+mn-lt"/>
                <a:cs typeface="+mn-lt"/>
              </a:rPr>
              <a:t>words:</a:t>
            </a:r>
            <a:br>
              <a:rPr lang="en-US" sz="2400">
                <a:ea typeface="+mn-lt"/>
                <a:cs typeface="+mn-lt"/>
              </a:rPr>
            </a:br>
            <a:r>
              <a:rPr lang="en-US" sz="2400">
                <a:solidFill>
                  <a:srgbClr val="BCBEC4"/>
                </a:solidFill>
                <a:ea typeface="+mn-lt"/>
                <a:cs typeface="+mn-lt"/>
              </a:rPr>
              <a:t> </a:t>
            </a:r>
            <a:r>
              <a:rPr lang="en-US" sz="2400">
                <a:solidFill>
                  <a:srgbClr val="CF8E6D"/>
                </a:solidFill>
                <a:ea typeface="+mn-lt"/>
                <a:cs typeface="+mn-lt"/>
              </a:rPr>
              <a:t>if </a:t>
            </a:r>
            <a:r>
              <a:rPr lang="en-US" sz="2400" err="1">
                <a:solidFill>
                  <a:srgbClr val="BCBEC4"/>
                </a:solidFill>
                <a:ea typeface="+mn-lt"/>
                <a:cs typeface="+mn-lt"/>
              </a:rPr>
              <a:t>word.lower</a:t>
            </a:r>
            <a:r>
              <a:rPr lang="en-US" sz="2400">
                <a:solidFill>
                  <a:srgbClr val="BCBEC4"/>
                </a:solidFill>
                <a:ea typeface="+mn-lt"/>
                <a:cs typeface="+mn-lt"/>
              </a:rPr>
              <a:t>() == </a:t>
            </a:r>
            <a:r>
              <a:rPr lang="en-US" sz="2400" err="1">
                <a:solidFill>
                  <a:srgbClr val="BCBEC4"/>
                </a:solidFill>
                <a:ea typeface="+mn-lt"/>
                <a:cs typeface="+mn-lt"/>
              </a:rPr>
              <a:t>word_to_count.lower</a:t>
            </a:r>
            <a:r>
              <a:rPr lang="en-US" sz="2400">
                <a:solidFill>
                  <a:srgbClr val="BCBEC4"/>
                </a:solidFill>
                <a:ea typeface="+mn-lt"/>
                <a:cs typeface="+mn-lt"/>
              </a:rPr>
              <a:t>():</a:t>
            </a:r>
            <a:br>
              <a:rPr lang="en-US" sz="2400">
                <a:ea typeface="+mn-lt"/>
                <a:cs typeface="+mn-lt"/>
              </a:rPr>
            </a:br>
            <a:r>
              <a:rPr lang="en-US" sz="2400">
                <a:solidFill>
                  <a:srgbClr val="BCBEC4"/>
                </a:solidFill>
                <a:ea typeface="+mn-lt"/>
                <a:cs typeface="+mn-lt"/>
              </a:rPr>
              <a:t> count += </a:t>
            </a:r>
            <a:r>
              <a:rPr lang="en-US" sz="2400">
                <a:solidFill>
                  <a:srgbClr val="2AACB8"/>
                </a:solidFill>
                <a:ea typeface="+mn-lt"/>
                <a:cs typeface="+mn-lt"/>
              </a:rPr>
              <a:t>1</a:t>
            </a:r>
            <a:br>
              <a:rPr lang="en-US" sz="2400">
                <a:ea typeface="+mn-lt"/>
                <a:cs typeface="+mn-lt"/>
              </a:rPr>
            </a:br>
            <a:br>
              <a:rPr lang="en-US" sz="2400">
                <a:ea typeface="+mn-lt"/>
                <a:cs typeface="+mn-lt"/>
              </a:rPr>
            </a:br>
            <a:r>
              <a:rPr lang="en-US" sz="2400">
                <a:solidFill>
                  <a:srgbClr val="2AACB8"/>
                </a:solidFill>
                <a:ea typeface="+mn-lt"/>
                <a:cs typeface="+mn-lt"/>
              </a:rPr>
              <a:t>print(</a:t>
            </a:r>
            <a:r>
              <a:rPr lang="en-US" sz="2400">
                <a:solidFill>
                  <a:srgbClr val="6AAB73"/>
                </a:solidFill>
                <a:ea typeface="+mn-lt"/>
                <a:cs typeface="+mn-lt"/>
              </a:rPr>
              <a:t>"The word 'technology' appears"</a:t>
            </a:r>
            <a:r>
              <a:rPr lang="en-US" sz="2400">
                <a:solidFill>
                  <a:srgbClr val="BCBEC4"/>
                </a:solidFill>
                <a:ea typeface="+mn-lt"/>
                <a:cs typeface="+mn-lt"/>
              </a:rPr>
              <a:t>, count, </a:t>
            </a:r>
            <a:r>
              <a:rPr lang="en-US" sz="2400">
                <a:solidFill>
                  <a:srgbClr val="6AAB73"/>
                </a:solidFill>
                <a:ea typeface="+mn-lt"/>
                <a:cs typeface="+mn-lt"/>
              </a:rPr>
              <a:t>"time(s) in the paragraph."</a:t>
            </a:r>
            <a:r>
              <a:rPr lang="en-US" sz="2400">
                <a:solidFill>
                  <a:srgbClr val="BCBEC4"/>
                </a:solidFill>
                <a:ea typeface="+mn-lt"/>
                <a:cs typeface="+mn-lt"/>
              </a:rPr>
              <a:t>)</a:t>
            </a:r>
            <a:br>
              <a:rPr lang="en-US" sz="1600">
                <a:ea typeface="+mn-lt"/>
                <a:cs typeface="+mn-lt"/>
              </a:rPr>
            </a:br>
            <a:endParaRPr lang="en-US" sz="1600">
              <a:solidFill>
                <a:srgbClr val="BCBEC4"/>
              </a:solidFill>
              <a:ea typeface="+mn-lt"/>
              <a:cs typeface="+mn-lt"/>
            </a:endParaRPr>
          </a:p>
        </p:txBody>
      </p:sp>
    </p:spTree>
    <p:extLst>
      <p:ext uri="{BB962C8B-B14F-4D97-AF65-F5344CB8AC3E}">
        <p14:creationId xmlns:p14="http://schemas.microsoft.com/office/powerpoint/2010/main" val="1214483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932B-B0FA-033E-FAC9-5F7025EB9D0A}"/>
              </a:ext>
            </a:extLst>
          </p:cNvPr>
          <p:cNvSpPr>
            <a:spLocks noGrp="1"/>
          </p:cNvSpPr>
          <p:nvPr>
            <p:ph type="title"/>
          </p:nvPr>
        </p:nvSpPr>
        <p:spPr/>
        <p:txBody>
          <a:bodyPr/>
          <a:lstStyle/>
          <a:p>
            <a:r>
              <a:rPr lang="en-US" dirty="0"/>
              <a:t>For Loop Lab 2</a:t>
            </a:r>
          </a:p>
        </p:txBody>
      </p:sp>
      <p:sp>
        <p:nvSpPr>
          <p:cNvPr id="3" name="Content Placeholder 2">
            <a:extLst>
              <a:ext uri="{FF2B5EF4-FFF2-40B4-BE49-F238E27FC236}">
                <a16:creationId xmlns:a16="http://schemas.microsoft.com/office/drawing/2014/main" id="{9D3BAF9E-3595-BC9C-7F0B-831FF70F24C6}"/>
              </a:ext>
            </a:extLst>
          </p:cNvPr>
          <p:cNvSpPr>
            <a:spLocks noGrp="1"/>
          </p:cNvSpPr>
          <p:nvPr>
            <p:ph idx="1"/>
          </p:nvPr>
        </p:nvSpPr>
        <p:spPr/>
        <p:txBody>
          <a:bodyPr vert="horz" lIns="91440" tIns="45720" rIns="91440" bIns="45720" rtlCol="0" anchor="t">
            <a:normAutofit/>
          </a:bodyPr>
          <a:lstStyle/>
          <a:p>
            <a:r>
              <a:rPr lang="en-US"/>
              <a:t>Open up For Loop Lab 2. </a:t>
            </a:r>
          </a:p>
          <a:p>
            <a:r>
              <a:rPr lang="en-US" dirty="0"/>
              <a:t>You have a list of two lists. </a:t>
            </a:r>
            <a:r>
              <a:rPr lang="en-US" sz="1800" dirty="0">
                <a:ea typeface="+mn-lt"/>
                <a:cs typeface="+mn-lt"/>
              </a:rPr>
              <a:t>fruits = [</a:t>
            </a:r>
            <a:r>
              <a:rPr lang="en-US" sz="1800" dirty="0">
                <a:solidFill>
                  <a:srgbClr val="00A67D"/>
                </a:solidFill>
                <a:ea typeface="+mn-lt"/>
                <a:cs typeface="+mn-lt"/>
              </a:rPr>
              <a:t>'apple'</a:t>
            </a:r>
            <a:r>
              <a:rPr lang="en-US" sz="1800" dirty="0">
                <a:ea typeface="+mn-lt"/>
                <a:cs typeface="+mn-lt"/>
              </a:rPr>
              <a:t>, </a:t>
            </a:r>
            <a:r>
              <a:rPr lang="en-US" sz="1800" dirty="0">
                <a:solidFill>
                  <a:srgbClr val="00A67D"/>
                </a:solidFill>
                <a:ea typeface="+mn-lt"/>
                <a:cs typeface="+mn-lt"/>
              </a:rPr>
              <a:t>'banana'</a:t>
            </a:r>
            <a:r>
              <a:rPr lang="en-US" sz="1800" dirty="0">
                <a:ea typeface="+mn-lt"/>
                <a:cs typeface="+mn-lt"/>
              </a:rPr>
              <a:t>, </a:t>
            </a:r>
            <a:r>
              <a:rPr lang="en-US" sz="1800" dirty="0">
                <a:solidFill>
                  <a:srgbClr val="00A67D"/>
                </a:solidFill>
                <a:ea typeface="+mn-lt"/>
                <a:cs typeface="+mn-lt"/>
              </a:rPr>
              <a:t>'cherry'</a:t>
            </a:r>
            <a:r>
              <a:rPr lang="en-US" sz="1800" dirty="0">
                <a:ea typeface="+mn-lt"/>
                <a:cs typeface="+mn-lt"/>
              </a:rPr>
              <a:t>] and colors = [</a:t>
            </a:r>
            <a:r>
              <a:rPr lang="en-US" sz="1800" dirty="0">
                <a:solidFill>
                  <a:srgbClr val="00A67D"/>
                </a:solidFill>
                <a:ea typeface="+mn-lt"/>
                <a:cs typeface="+mn-lt"/>
              </a:rPr>
              <a:t>'red'</a:t>
            </a:r>
            <a:r>
              <a:rPr lang="en-US" sz="1800" dirty="0">
                <a:ea typeface="+mn-lt"/>
                <a:cs typeface="+mn-lt"/>
              </a:rPr>
              <a:t>, </a:t>
            </a:r>
            <a:r>
              <a:rPr lang="en-US" sz="1800" dirty="0">
                <a:solidFill>
                  <a:srgbClr val="00A67D"/>
                </a:solidFill>
                <a:ea typeface="+mn-lt"/>
                <a:cs typeface="+mn-lt"/>
              </a:rPr>
              <a:t>'yellow'</a:t>
            </a:r>
            <a:r>
              <a:rPr lang="en-US" sz="1800" dirty="0">
                <a:ea typeface="+mn-lt"/>
                <a:cs typeface="+mn-lt"/>
              </a:rPr>
              <a:t>, </a:t>
            </a:r>
            <a:r>
              <a:rPr lang="en-US" sz="1800" dirty="0">
                <a:solidFill>
                  <a:srgbClr val="00A67D"/>
                </a:solidFill>
                <a:ea typeface="+mn-lt"/>
                <a:cs typeface="+mn-lt"/>
              </a:rPr>
              <a:t>'pink'</a:t>
            </a:r>
            <a:r>
              <a:rPr lang="en-US" sz="1800" dirty="0">
                <a:ea typeface="+mn-lt"/>
                <a:cs typeface="+mn-lt"/>
              </a:rPr>
              <a:t>]</a:t>
            </a:r>
          </a:p>
          <a:p>
            <a:r>
              <a:rPr lang="en-US" sz="1800" dirty="0">
                <a:ea typeface="+mn-lt"/>
                <a:cs typeface="+mn-lt"/>
              </a:rPr>
              <a:t>Write a for loop that produces all possible combinations</a:t>
            </a:r>
            <a:r>
              <a:rPr lang="en-US" sz="1800">
                <a:ea typeface="+mn-lt"/>
                <a:cs typeface="+mn-lt"/>
              </a:rPr>
              <a:t> between the two lists. </a:t>
            </a:r>
          </a:p>
          <a:p>
            <a:r>
              <a:rPr lang="en-US" sz="1800">
                <a:ea typeface="+mn-lt"/>
                <a:cs typeface="+mn-lt"/>
              </a:rPr>
              <a:t>Hint. You will use more than one for loop. </a:t>
            </a:r>
            <a:endParaRPr lang="en-US" sz="1800" dirty="0">
              <a:ea typeface="+mn-lt"/>
              <a:cs typeface="+mn-lt"/>
            </a:endParaRPr>
          </a:p>
        </p:txBody>
      </p:sp>
    </p:spTree>
    <p:extLst>
      <p:ext uri="{BB962C8B-B14F-4D97-AF65-F5344CB8AC3E}">
        <p14:creationId xmlns:p14="http://schemas.microsoft.com/office/powerpoint/2010/main" val="67835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FA04-29E5-31CB-5ACA-4FAB8A06E6CD}"/>
              </a:ext>
            </a:extLst>
          </p:cNvPr>
          <p:cNvSpPr>
            <a:spLocks noGrp="1"/>
          </p:cNvSpPr>
          <p:nvPr>
            <p:ph type="title"/>
          </p:nvPr>
        </p:nvSpPr>
        <p:spPr/>
        <p:txBody>
          <a:bodyPr/>
          <a:lstStyle/>
          <a:p>
            <a:r>
              <a:rPr lang="en-US"/>
              <a:t>While Loop</a:t>
            </a:r>
          </a:p>
        </p:txBody>
      </p:sp>
      <p:sp>
        <p:nvSpPr>
          <p:cNvPr id="3" name="Content Placeholder 2">
            <a:extLst>
              <a:ext uri="{FF2B5EF4-FFF2-40B4-BE49-F238E27FC236}">
                <a16:creationId xmlns:a16="http://schemas.microsoft.com/office/drawing/2014/main" id="{05B558F8-28A4-2BE2-81AD-96A873AD99EC}"/>
              </a:ext>
            </a:extLst>
          </p:cNvPr>
          <p:cNvSpPr>
            <a:spLocks noGrp="1"/>
          </p:cNvSpPr>
          <p:nvPr>
            <p:ph idx="1"/>
          </p:nvPr>
        </p:nvSpPr>
        <p:spPr>
          <a:xfrm>
            <a:off x="1587710" y="2160016"/>
            <a:ext cx="6280715" cy="3926152"/>
          </a:xfrm>
        </p:spPr>
        <p:txBody>
          <a:bodyPr vert="horz" lIns="91440" tIns="45720" rIns="91440" bIns="45720" rtlCol="0" anchor="t">
            <a:normAutofit/>
          </a:bodyPr>
          <a:lstStyle/>
          <a:p>
            <a:r>
              <a:rPr lang="en-US">
                <a:solidFill>
                  <a:srgbClr val="FFFFFF"/>
                </a:solidFill>
                <a:ea typeface="+mn-lt"/>
                <a:cs typeface="+mn-lt"/>
              </a:rPr>
              <a:t>A while loop is a control flow statement that allows you to repeatedly execute a block of code as long as a certain condition remains true. It provides a way to create a loop that continues until a specified condition is no longer met.</a:t>
            </a:r>
            <a:endParaRPr lang="en-US"/>
          </a:p>
        </p:txBody>
      </p:sp>
      <p:pic>
        <p:nvPicPr>
          <p:cNvPr id="4" name="Picture 4" descr="A picture containing text, screenshot, diagram, font&#10;&#10;Description automatically generated">
            <a:extLst>
              <a:ext uri="{FF2B5EF4-FFF2-40B4-BE49-F238E27FC236}">
                <a16:creationId xmlns:a16="http://schemas.microsoft.com/office/drawing/2014/main" id="{D59972ED-DAEE-BA07-3E48-BA5E31B4567A}"/>
              </a:ext>
            </a:extLst>
          </p:cNvPr>
          <p:cNvPicPr>
            <a:picLocks noChangeAspect="1"/>
          </p:cNvPicPr>
          <p:nvPr/>
        </p:nvPicPr>
        <p:blipFill>
          <a:blip r:embed="rId2"/>
          <a:stretch>
            <a:fillRect/>
          </a:stretch>
        </p:blipFill>
        <p:spPr>
          <a:xfrm>
            <a:off x="8149098" y="1230036"/>
            <a:ext cx="3598126" cy="4592643"/>
          </a:xfrm>
          <a:prstGeom prst="rect">
            <a:avLst/>
          </a:prstGeom>
        </p:spPr>
      </p:pic>
    </p:spTree>
    <p:extLst>
      <p:ext uri="{BB962C8B-B14F-4D97-AF65-F5344CB8AC3E}">
        <p14:creationId xmlns:p14="http://schemas.microsoft.com/office/powerpoint/2010/main" val="100194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B8C9-76A3-390A-6906-258EFD0AC93D}"/>
              </a:ext>
            </a:extLst>
          </p:cNvPr>
          <p:cNvSpPr>
            <a:spLocks noGrp="1"/>
          </p:cNvSpPr>
          <p:nvPr>
            <p:ph type="title"/>
          </p:nvPr>
        </p:nvSpPr>
        <p:spPr/>
        <p:txBody>
          <a:bodyPr/>
          <a:lstStyle/>
          <a:p>
            <a:r>
              <a:rPr lang="en-US"/>
              <a:t>Variables</a:t>
            </a:r>
          </a:p>
        </p:txBody>
      </p:sp>
      <p:sp>
        <p:nvSpPr>
          <p:cNvPr id="3" name="Content Placeholder 2">
            <a:extLst>
              <a:ext uri="{FF2B5EF4-FFF2-40B4-BE49-F238E27FC236}">
                <a16:creationId xmlns:a16="http://schemas.microsoft.com/office/drawing/2014/main" id="{A964B180-CE52-D1F8-155F-0196DF6ED411}"/>
              </a:ext>
            </a:extLst>
          </p:cNvPr>
          <p:cNvSpPr>
            <a:spLocks noGrp="1"/>
          </p:cNvSpPr>
          <p:nvPr>
            <p:ph idx="1"/>
          </p:nvPr>
        </p:nvSpPr>
        <p:spPr/>
        <p:txBody>
          <a:bodyPr vert="horz" lIns="91440" tIns="45720" rIns="91440" bIns="45720" rtlCol="0" anchor="t">
            <a:normAutofit/>
          </a:bodyPr>
          <a:lstStyle/>
          <a:p>
            <a:r>
              <a:rPr lang="en-US">
                <a:solidFill>
                  <a:srgbClr val="FFFFFF"/>
                </a:solidFill>
                <a:ea typeface="+mn-lt"/>
                <a:cs typeface="+mn-lt"/>
              </a:rPr>
              <a:t>A variable is a named reference to a value that can be stored, retrieved, and manipulated during the execution of a program. It acts as a container that holds a data value and allows you to refer to that value by its assigned name.</a:t>
            </a:r>
          </a:p>
          <a:p>
            <a:r>
              <a:rPr lang="en-US">
                <a:solidFill>
                  <a:srgbClr val="FFFFFF"/>
                </a:solidFill>
              </a:rPr>
              <a:t>How most variables are written in Python.</a:t>
            </a:r>
          </a:p>
          <a:p>
            <a:pPr lvl="1"/>
            <a:r>
              <a:rPr lang="en-US">
                <a:solidFill>
                  <a:srgbClr val="FFFFFF"/>
                </a:solidFill>
              </a:rPr>
              <a:t>Lowercase (Lower and uppercase words are two different variables)</a:t>
            </a:r>
          </a:p>
          <a:p>
            <a:pPr lvl="1"/>
            <a:r>
              <a:rPr lang="en-US" err="1">
                <a:solidFill>
                  <a:srgbClr val="FFFFFF"/>
                </a:solidFill>
              </a:rPr>
              <a:t>Snake_case</a:t>
            </a:r>
            <a:r>
              <a:rPr lang="en-US">
                <a:solidFill>
                  <a:srgbClr val="FFFFFF"/>
                </a:solidFill>
              </a:rPr>
              <a:t> (Underscores used between words)</a:t>
            </a:r>
          </a:p>
          <a:p>
            <a:pPr lvl="1"/>
            <a:r>
              <a:rPr lang="en-US">
                <a:solidFill>
                  <a:srgbClr val="FFFFFF"/>
                </a:solidFill>
                <a:ea typeface="+mn-lt"/>
                <a:cs typeface="+mn-lt"/>
              </a:rPr>
              <a:t>camelCase (Words are concatenated together. The first letter is lowercase, and the rest are capitalized)</a:t>
            </a:r>
          </a:p>
          <a:p>
            <a:endParaRPr lang="en-US">
              <a:solidFill>
                <a:srgbClr val="FFFFFF"/>
              </a:solidFill>
            </a:endParaRPr>
          </a:p>
          <a:p>
            <a:endParaRPr lang="en-US">
              <a:solidFill>
                <a:srgbClr val="FFFFFF"/>
              </a:solidFill>
            </a:endParaRPr>
          </a:p>
          <a:p>
            <a:pPr marL="0" indent="0">
              <a:buNone/>
            </a:pPr>
            <a:endParaRPr lang="en-US">
              <a:solidFill>
                <a:srgbClr val="FFFFFF"/>
              </a:solidFill>
            </a:endParaRPr>
          </a:p>
        </p:txBody>
      </p:sp>
    </p:spTree>
    <p:extLst>
      <p:ext uri="{BB962C8B-B14F-4D97-AF65-F5344CB8AC3E}">
        <p14:creationId xmlns:p14="http://schemas.microsoft.com/office/powerpoint/2010/main" val="205758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B40C-EB42-6DEF-951C-D6F4286ACBDD}"/>
              </a:ext>
            </a:extLst>
          </p:cNvPr>
          <p:cNvSpPr>
            <a:spLocks noGrp="1"/>
          </p:cNvSpPr>
          <p:nvPr>
            <p:ph type="title"/>
          </p:nvPr>
        </p:nvSpPr>
        <p:spPr/>
        <p:txBody>
          <a:bodyPr/>
          <a:lstStyle/>
          <a:p>
            <a:r>
              <a:rPr lang="en-US"/>
              <a:t>How to Write a While Loop</a:t>
            </a:r>
          </a:p>
        </p:txBody>
      </p:sp>
      <p:sp>
        <p:nvSpPr>
          <p:cNvPr id="3" name="Content Placeholder 2">
            <a:extLst>
              <a:ext uri="{FF2B5EF4-FFF2-40B4-BE49-F238E27FC236}">
                <a16:creationId xmlns:a16="http://schemas.microsoft.com/office/drawing/2014/main" id="{EB31D07D-C234-048D-FCA8-9C7FEE4BEE38}"/>
              </a:ext>
            </a:extLst>
          </p:cNvPr>
          <p:cNvSpPr>
            <a:spLocks noGrp="1"/>
          </p:cNvSpPr>
          <p:nvPr>
            <p:ph idx="1"/>
          </p:nvPr>
        </p:nvSpPr>
        <p:spPr/>
        <p:txBody>
          <a:bodyPr vert="horz" lIns="91440" tIns="45720" rIns="91440" bIns="45720" rtlCol="0" anchor="t">
            <a:normAutofit/>
          </a:bodyPr>
          <a:lstStyle/>
          <a:p>
            <a:r>
              <a:rPr lang="en-US">
                <a:ea typeface="+mn-lt"/>
                <a:cs typeface="+mn-lt"/>
              </a:rPr>
              <a:t>x = 5</a:t>
            </a:r>
          </a:p>
          <a:p>
            <a:r>
              <a:rPr lang="en-US">
                <a:ea typeface="+mn-lt"/>
                <a:cs typeface="+mn-lt"/>
              </a:rPr>
              <a:t>y = 10</a:t>
            </a:r>
          </a:p>
          <a:p>
            <a:r>
              <a:rPr lang="en-US">
                <a:solidFill>
                  <a:srgbClr val="FFC000"/>
                </a:solidFill>
                <a:ea typeface="+mn-lt"/>
                <a:cs typeface="+mn-lt"/>
              </a:rPr>
              <a:t>while </a:t>
            </a:r>
            <a:r>
              <a:rPr lang="en-US">
                <a:ea typeface="+mn-lt"/>
                <a:cs typeface="+mn-lt"/>
              </a:rPr>
              <a:t>x &lt; y:</a:t>
            </a:r>
          </a:p>
          <a:p>
            <a:r>
              <a:rPr lang="en-US">
                <a:ea typeface="+mn-lt"/>
                <a:cs typeface="+mn-lt"/>
              </a:rPr>
              <a:t>    </a:t>
            </a:r>
            <a:r>
              <a:rPr lang="en-US">
                <a:solidFill>
                  <a:srgbClr val="7030A0"/>
                </a:solidFill>
                <a:ea typeface="+mn-lt"/>
                <a:cs typeface="+mn-lt"/>
              </a:rPr>
              <a:t>print</a:t>
            </a:r>
            <a:r>
              <a:rPr lang="en-US">
                <a:ea typeface="+mn-lt"/>
                <a:cs typeface="+mn-lt"/>
              </a:rPr>
              <a:t>(</a:t>
            </a:r>
            <a:r>
              <a:rPr lang="en-US">
                <a:solidFill>
                  <a:srgbClr val="00A67D"/>
                </a:solidFill>
                <a:ea typeface="+mn-lt"/>
                <a:cs typeface="+mn-lt"/>
              </a:rPr>
              <a:t>f'{x} is less than {y}'</a:t>
            </a:r>
            <a:r>
              <a:rPr lang="en-US">
                <a:ea typeface="+mn-lt"/>
                <a:cs typeface="+mn-lt"/>
              </a:rPr>
              <a:t>)</a:t>
            </a:r>
          </a:p>
          <a:p>
            <a:r>
              <a:rPr lang="en-US">
                <a:ea typeface="+mn-lt"/>
                <a:cs typeface="+mn-lt"/>
              </a:rPr>
              <a:t>    y -= 1</a:t>
            </a:r>
          </a:p>
          <a:p>
            <a:r>
              <a:rPr lang="en-US">
                <a:ea typeface="+mn-lt"/>
                <a:cs typeface="+mn-lt"/>
              </a:rPr>
              <a:t>    </a:t>
            </a:r>
            <a:r>
              <a:rPr lang="en-US">
                <a:solidFill>
                  <a:srgbClr val="7030A0"/>
                </a:solidFill>
                <a:ea typeface="+mn-lt"/>
                <a:cs typeface="+mn-lt"/>
              </a:rPr>
              <a:t>print</a:t>
            </a:r>
            <a:r>
              <a:rPr lang="en-US">
                <a:ea typeface="+mn-lt"/>
                <a:cs typeface="+mn-lt"/>
              </a:rPr>
              <a:t>(y)</a:t>
            </a:r>
          </a:p>
        </p:txBody>
      </p:sp>
    </p:spTree>
    <p:extLst>
      <p:ext uri="{BB962C8B-B14F-4D97-AF65-F5344CB8AC3E}">
        <p14:creationId xmlns:p14="http://schemas.microsoft.com/office/powerpoint/2010/main" val="213511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85C0-1537-AB1B-7D20-5BDBD0D0A7C8}"/>
              </a:ext>
            </a:extLst>
          </p:cNvPr>
          <p:cNvSpPr>
            <a:spLocks noGrp="1"/>
          </p:cNvSpPr>
          <p:nvPr>
            <p:ph type="title"/>
          </p:nvPr>
        </p:nvSpPr>
        <p:spPr/>
        <p:txBody>
          <a:bodyPr/>
          <a:lstStyle/>
          <a:p>
            <a:r>
              <a:rPr lang="en-US"/>
              <a:t>Infinite While Loop</a:t>
            </a:r>
          </a:p>
        </p:txBody>
      </p:sp>
      <p:sp>
        <p:nvSpPr>
          <p:cNvPr id="3" name="Content Placeholder 2">
            <a:extLst>
              <a:ext uri="{FF2B5EF4-FFF2-40B4-BE49-F238E27FC236}">
                <a16:creationId xmlns:a16="http://schemas.microsoft.com/office/drawing/2014/main" id="{17152FCA-490C-CD5C-4251-0996988250E3}"/>
              </a:ext>
            </a:extLst>
          </p:cNvPr>
          <p:cNvSpPr>
            <a:spLocks noGrp="1"/>
          </p:cNvSpPr>
          <p:nvPr>
            <p:ph idx="1"/>
          </p:nvPr>
        </p:nvSpPr>
        <p:spPr/>
        <p:txBody>
          <a:bodyPr vert="horz" lIns="91440" tIns="45720" rIns="91440" bIns="45720" rtlCol="0" anchor="t">
            <a:normAutofit/>
          </a:bodyPr>
          <a:lstStyle/>
          <a:p>
            <a:r>
              <a:rPr lang="en-US">
                <a:latin typeface="Arial"/>
                <a:cs typeface="Arial"/>
              </a:rPr>
              <a:t>x = 5</a:t>
            </a:r>
          </a:p>
          <a:p>
            <a:r>
              <a:rPr lang="en-US">
                <a:latin typeface="Arial"/>
                <a:cs typeface="Arial"/>
              </a:rPr>
              <a:t>y = 10</a:t>
            </a:r>
          </a:p>
          <a:p>
            <a:r>
              <a:rPr lang="en-US">
                <a:solidFill>
                  <a:srgbClr val="FFC000"/>
                </a:solidFill>
                <a:latin typeface="Arial"/>
                <a:cs typeface="Arial"/>
              </a:rPr>
              <a:t>while </a:t>
            </a:r>
            <a:r>
              <a:rPr lang="en-US">
                <a:latin typeface="Arial"/>
                <a:cs typeface="Arial"/>
              </a:rPr>
              <a:t>x &lt; y:</a:t>
            </a:r>
          </a:p>
          <a:p>
            <a:pPr lvl="1"/>
            <a:r>
              <a:rPr lang="en-US">
                <a:solidFill>
                  <a:srgbClr val="7030A0"/>
                </a:solidFill>
                <a:latin typeface="Arial"/>
                <a:cs typeface="Arial"/>
              </a:rPr>
              <a:t>print</a:t>
            </a:r>
            <a:r>
              <a:rPr lang="en-US">
                <a:latin typeface="Arial"/>
                <a:cs typeface="Arial"/>
              </a:rPr>
              <a:t>(</a:t>
            </a:r>
            <a:r>
              <a:rPr lang="en-US">
                <a:solidFill>
                  <a:srgbClr val="00A67D"/>
                </a:solidFill>
                <a:latin typeface="Arial"/>
                <a:cs typeface="Arial"/>
              </a:rPr>
              <a:t>f'{x} is less than {y}'</a:t>
            </a:r>
            <a:r>
              <a:rPr lang="en-US">
                <a:latin typeface="Arial"/>
                <a:cs typeface="Arial"/>
              </a:rPr>
              <a:t>)</a:t>
            </a:r>
            <a:endParaRPr lang="en-US">
              <a:solidFill>
                <a:srgbClr val="FFFFFF"/>
              </a:solidFill>
              <a:latin typeface="Neue Haas Grotesk Text Pro"/>
              <a:cs typeface="Arial"/>
            </a:endParaRPr>
          </a:p>
          <a:p>
            <a:pPr lvl="1"/>
            <a:r>
              <a:rPr lang="en-US">
                <a:solidFill>
                  <a:srgbClr val="7030A0"/>
                </a:solidFill>
                <a:latin typeface="Arial"/>
                <a:cs typeface="Arial"/>
              </a:rPr>
              <a:t>print</a:t>
            </a:r>
            <a:r>
              <a:rPr lang="en-US">
                <a:latin typeface="Arial"/>
                <a:cs typeface="Arial"/>
              </a:rPr>
              <a:t>(y)</a:t>
            </a:r>
          </a:p>
          <a:p>
            <a:r>
              <a:rPr lang="en-US">
                <a:latin typeface="Arial"/>
                <a:cs typeface="Arial"/>
              </a:rPr>
              <a:t>How to fix this issue. </a:t>
            </a:r>
          </a:p>
          <a:p>
            <a:pPr lvl="1"/>
            <a:r>
              <a:rPr lang="en-US">
                <a:latin typeface="Arial"/>
                <a:cs typeface="Arial"/>
              </a:rPr>
              <a:t>Ask the user for input.</a:t>
            </a:r>
          </a:p>
          <a:p>
            <a:pPr lvl="1"/>
            <a:r>
              <a:rPr lang="en-US">
                <a:latin typeface="Arial"/>
                <a:cs typeface="Arial"/>
              </a:rPr>
              <a:t>Put in a break once a certain condition is met.</a:t>
            </a:r>
          </a:p>
          <a:p>
            <a:pPr lvl="1"/>
            <a:endParaRPr lang="en-US">
              <a:latin typeface="Arial"/>
              <a:cs typeface="Arial"/>
            </a:endParaRPr>
          </a:p>
        </p:txBody>
      </p:sp>
    </p:spTree>
    <p:extLst>
      <p:ext uri="{BB962C8B-B14F-4D97-AF65-F5344CB8AC3E}">
        <p14:creationId xmlns:p14="http://schemas.microsoft.com/office/powerpoint/2010/main" val="793900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8AC8-AFAC-E889-1A27-A430A88D7093}"/>
              </a:ext>
            </a:extLst>
          </p:cNvPr>
          <p:cNvSpPr>
            <a:spLocks noGrp="1"/>
          </p:cNvSpPr>
          <p:nvPr>
            <p:ph type="title"/>
          </p:nvPr>
        </p:nvSpPr>
        <p:spPr/>
        <p:txBody>
          <a:bodyPr/>
          <a:lstStyle/>
          <a:p>
            <a:r>
              <a:rPr lang="en-US"/>
              <a:t>Uses of a While True Statement</a:t>
            </a:r>
          </a:p>
        </p:txBody>
      </p:sp>
      <p:sp>
        <p:nvSpPr>
          <p:cNvPr id="3" name="Content Placeholder 2">
            <a:extLst>
              <a:ext uri="{FF2B5EF4-FFF2-40B4-BE49-F238E27FC236}">
                <a16:creationId xmlns:a16="http://schemas.microsoft.com/office/drawing/2014/main" id="{09C85697-F1DF-83DD-FEF6-39A9DD92DB02}"/>
              </a:ext>
            </a:extLst>
          </p:cNvPr>
          <p:cNvSpPr>
            <a:spLocks noGrp="1"/>
          </p:cNvSpPr>
          <p:nvPr>
            <p:ph idx="1"/>
          </p:nvPr>
        </p:nvSpPr>
        <p:spPr/>
        <p:txBody>
          <a:bodyPr vert="horz" lIns="91440" tIns="45720" rIns="91440" bIns="45720" rtlCol="0" anchor="t">
            <a:normAutofit/>
          </a:bodyPr>
          <a:lstStyle/>
          <a:p>
            <a:r>
              <a:rPr lang="en-US">
                <a:ea typeface="+mn-lt"/>
                <a:cs typeface="+mn-lt"/>
              </a:rPr>
              <a:t>Input validation. Keep prompting the user for the correct input. </a:t>
            </a:r>
          </a:p>
          <a:p>
            <a:r>
              <a:rPr lang="en-US">
                <a:ea typeface="+mn-lt"/>
                <a:cs typeface="+mn-lt"/>
              </a:rPr>
              <a:t>Continuous execution. You may want to continue running a program until a certain event happens.</a:t>
            </a:r>
          </a:p>
          <a:p>
            <a:r>
              <a:rPr lang="en-US">
                <a:ea typeface="+mn-lt"/>
                <a:cs typeface="+mn-lt"/>
              </a:rPr>
              <a:t>array = [4, 5, 22, 99, 0, </a:t>
            </a:r>
            <a:r>
              <a:rPr lang="en-US">
                <a:solidFill>
                  <a:srgbClr val="00A67D"/>
                </a:solidFill>
                <a:ea typeface="+mn-lt"/>
                <a:cs typeface="+mn-lt"/>
              </a:rPr>
              <a:t>"t"</a:t>
            </a:r>
            <a:r>
              <a:rPr lang="en-US">
                <a:ea typeface="+mn-lt"/>
                <a:cs typeface="+mn-lt"/>
              </a:rPr>
              <a:t>]</a:t>
            </a:r>
            <a:endParaRPr lang="en-US"/>
          </a:p>
          <a:p>
            <a:r>
              <a:rPr lang="en-US">
                <a:solidFill>
                  <a:srgbClr val="FFC000"/>
                </a:solidFill>
                <a:ea typeface="+mn-lt"/>
                <a:cs typeface="+mn-lt"/>
              </a:rPr>
              <a:t>while True</a:t>
            </a:r>
            <a:r>
              <a:rPr lang="en-US">
                <a:ea typeface="+mn-lt"/>
                <a:cs typeface="+mn-lt"/>
              </a:rPr>
              <a:t>:</a:t>
            </a:r>
          </a:p>
          <a:p>
            <a:pPr lvl="1"/>
            <a:r>
              <a:rPr lang="en-US">
                <a:solidFill>
                  <a:srgbClr val="FFC000"/>
                </a:solidFill>
                <a:ea typeface="+mn-lt"/>
                <a:cs typeface="+mn-lt"/>
              </a:rPr>
              <a:t>for </a:t>
            </a:r>
            <a:r>
              <a:rPr lang="en-US">
                <a:ea typeface="+mn-lt"/>
                <a:cs typeface="+mn-lt"/>
              </a:rPr>
              <a:t>item </a:t>
            </a:r>
            <a:r>
              <a:rPr lang="en-US">
                <a:solidFill>
                  <a:srgbClr val="FFC000"/>
                </a:solidFill>
                <a:ea typeface="+mn-lt"/>
                <a:cs typeface="+mn-lt"/>
              </a:rPr>
              <a:t>in </a:t>
            </a:r>
            <a:r>
              <a:rPr lang="en-US">
                <a:ea typeface="+mn-lt"/>
                <a:cs typeface="+mn-lt"/>
              </a:rPr>
              <a:t>array:</a:t>
            </a:r>
          </a:p>
          <a:p>
            <a:pPr lvl="2"/>
            <a:r>
              <a:rPr lang="en-US">
                <a:solidFill>
                  <a:srgbClr val="FFC000"/>
                </a:solidFill>
                <a:ea typeface="+mn-lt"/>
                <a:cs typeface="+mn-lt"/>
              </a:rPr>
              <a:t>if </a:t>
            </a:r>
            <a:r>
              <a:rPr lang="en-US">
                <a:solidFill>
                  <a:srgbClr val="7030A0"/>
                </a:solidFill>
                <a:ea typeface="+mn-lt"/>
                <a:cs typeface="+mn-lt"/>
              </a:rPr>
              <a:t>type</a:t>
            </a:r>
            <a:r>
              <a:rPr lang="en-US">
                <a:ea typeface="+mn-lt"/>
                <a:cs typeface="+mn-lt"/>
              </a:rPr>
              <a:t>(item) == </a:t>
            </a:r>
            <a:r>
              <a:rPr lang="en-US">
                <a:solidFill>
                  <a:srgbClr val="7030A0"/>
                </a:solidFill>
                <a:ea typeface="+mn-lt"/>
                <a:cs typeface="+mn-lt"/>
              </a:rPr>
              <a:t>int</a:t>
            </a:r>
            <a:r>
              <a:rPr lang="en-US">
                <a:ea typeface="+mn-lt"/>
                <a:cs typeface="+mn-lt"/>
              </a:rPr>
              <a:t>:</a:t>
            </a:r>
          </a:p>
          <a:p>
            <a:pPr lvl="3"/>
            <a:r>
              <a:rPr lang="en-US">
                <a:solidFill>
                  <a:srgbClr val="7030A0"/>
                </a:solidFill>
                <a:ea typeface="+mn-lt"/>
                <a:cs typeface="+mn-lt"/>
              </a:rPr>
              <a:t>print</a:t>
            </a:r>
            <a:r>
              <a:rPr lang="en-US">
                <a:ea typeface="+mn-lt"/>
                <a:cs typeface="+mn-lt"/>
              </a:rPr>
              <a:t>(item)</a:t>
            </a:r>
          </a:p>
          <a:p>
            <a:pPr lvl="1"/>
            <a:r>
              <a:rPr lang="en-US">
                <a:solidFill>
                  <a:srgbClr val="FFC000"/>
                </a:solidFill>
                <a:ea typeface="+mn-lt"/>
                <a:cs typeface="+mn-lt"/>
              </a:rPr>
              <a:t>break</a:t>
            </a:r>
            <a:endParaRPr lang="en-US">
              <a:solidFill>
                <a:srgbClr val="FFC000"/>
              </a:solidFill>
            </a:endParaRPr>
          </a:p>
        </p:txBody>
      </p:sp>
    </p:spTree>
    <p:extLst>
      <p:ext uri="{BB962C8B-B14F-4D97-AF65-F5344CB8AC3E}">
        <p14:creationId xmlns:p14="http://schemas.microsoft.com/office/powerpoint/2010/main" val="2865941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A4FD-4A6C-AA19-FC93-4490DD7D27F8}"/>
              </a:ext>
            </a:extLst>
          </p:cNvPr>
          <p:cNvSpPr>
            <a:spLocks noGrp="1"/>
          </p:cNvSpPr>
          <p:nvPr>
            <p:ph type="title"/>
          </p:nvPr>
        </p:nvSpPr>
        <p:spPr/>
        <p:txBody>
          <a:bodyPr/>
          <a:lstStyle/>
          <a:p>
            <a:r>
              <a:rPr lang="en-US"/>
              <a:t>While True Password Sample</a:t>
            </a:r>
          </a:p>
        </p:txBody>
      </p:sp>
      <p:pic>
        <p:nvPicPr>
          <p:cNvPr id="6" name="Picture 6">
            <a:extLst>
              <a:ext uri="{FF2B5EF4-FFF2-40B4-BE49-F238E27FC236}">
                <a16:creationId xmlns:a16="http://schemas.microsoft.com/office/drawing/2014/main" id="{4A8FA33F-6E29-9994-6E42-CB1C06D035E5}"/>
              </a:ext>
            </a:extLst>
          </p:cNvPr>
          <p:cNvPicPr>
            <a:picLocks noGrp="1" noChangeAspect="1"/>
          </p:cNvPicPr>
          <p:nvPr>
            <p:ph idx="1"/>
          </p:nvPr>
        </p:nvPicPr>
        <p:blipFill>
          <a:blip r:embed="rId2"/>
          <a:stretch>
            <a:fillRect/>
          </a:stretch>
        </p:blipFill>
        <p:spPr>
          <a:xfrm>
            <a:off x="1336485" y="1670992"/>
            <a:ext cx="10553582" cy="4198643"/>
          </a:xfrm>
        </p:spPr>
      </p:pic>
    </p:spTree>
    <p:extLst>
      <p:ext uri="{BB962C8B-B14F-4D97-AF65-F5344CB8AC3E}">
        <p14:creationId xmlns:p14="http://schemas.microsoft.com/office/powerpoint/2010/main" val="4122068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C70F-E799-FC2C-45C3-7001A177CCF2}"/>
              </a:ext>
            </a:extLst>
          </p:cNvPr>
          <p:cNvSpPr>
            <a:spLocks noGrp="1"/>
          </p:cNvSpPr>
          <p:nvPr>
            <p:ph type="title"/>
          </p:nvPr>
        </p:nvSpPr>
        <p:spPr/>
        <p:txBody>
          <a:bodyPr/>
          <a:lstStyle/>
          <a:p>
            <a:r>
              <a:rPr lang="en-US"/>
              <a:t>While Loop Practice</a:t>
            </a:r>
          </a:p>
        </p:txBody>
      </p:sp>
      <p:sp>
        <p:nvSpPr>
          <p:cNvPr id="3" name="Content Placeholder 2">
            <a:extLst>
              <a:ext uri="{FF2B5EF4-FFF2-40B4-BE49-F238E27FC236}">
                <a16:creationId xmlns:a16="http://schemas.microsoft.com/office/drawing/2014/main" id="{B7CE6597-2820-94B2-FD1C-6E8EC72D0E8B}"/>
              </a:ext>
            </a:extLst>
          </p:cNvPr>
          <p:cNvSpPr>
            <a:spLocks noGrp="1"/>
          </p:cNvSpPr>
          <p:nvPr>
            <p:ph idx="1"/>
          </p:nvPr>
        </p:nvSpPr>
        <p:spPr/>
        <p:txBody>
          <a:bodyPr vert="horz" lIns="91440" tIns="45720" rIns="91440" bIns="45720" rtlCol="0" anchor="t">
            <a:normAutofit/>
          </a:bodyPr>
          <a:lstStyle/>
          <a:p>
            <a:r>
              <a:rPr lang="en-US"/>
              <a:t>Use a while True loop that asks the user to enter a whole number that is greater than 0. </a:t>
            </a:r>
          </a:p>
          <a:p>
            <a:r>
              <a:rPr lang="en-US"/>
              <a:t>Write the following prompts when the user enters the wrong input.</a:t>
            </a:r>
          </a:p>
          <a:p>
            <a:r>
              <a:rPr lang="en-US"/>
              <a:t>You entered a number less than zero.</a:t>
            </a:r>
          </a:p>
          <a:p>
            <a:r>
              <a:rPr lang="en-US"/>
              <a:t>You entered an incorrect response.</a:t>
            </a:r>
          </a:p>
        </p:txBody>
      </p:sp>
    </p:spTree>
    <p:extLst>
      <p:ext uri="{BB962C8B-B14F-4D97-AF65-F5344CB8AC3E}">
        <p14:creationId xmlns:p14="http://schemas.microsoft.com/office/powerpoint/2010/main" val="17188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0562-ED42-2CC5-FDB7-4B86D8982E7A}"/>
              </a:ext>
            </a:extLst>
          </p:cNvPr>
          <p:cNvSpPr>
            <a:spLocks noGrp="1"/>
          </p:cNvSpPr>
          <p:nvPr>
            <p:ph type="title"/>
          </p:nvPr>
        </p:nvSpPr>
        <p:spPr/>
        <p:txBody>
          <a:bodyPr/>
          <a:lstStyle/>
          <a:p>
            <a:r>
              <a:rPr lang="en-US"/>
              <a:t>Lab Example</a:t>
            </a:r>
          </a:p>
        </p:txBody>
      </p:sp>
      <p:pic>
        <p:nvPicPr>
          <p:cNvPr id="4" name="Picture 4">
            <a:extLst>
              <a:ext uri="{FF2B5EF4-FFF2-40B4-BE49-F238E27FC236}">
                <a16:creationId xmlns:a16="http://schemas.microsoft.com/office/drawing/2014/main" id="{941FC83D-913A-9811-6F7F-D9FAE767A34B}"/>
              </a:ext>
            </a:extLst>
          </p:cNvPr>
          <p:cNvPicPr>
            <a:picLocks noGrp="1" noChangeAspect="1"/>
          </p:cNvPicPr>
          <p:nvPr>
            <p:ph idx="1"/>
          </p:nvPr>
        </p:nvPicPr>
        <p:blipFill>
          <a:blip r:embed="rId2"/>
          <a:stretch>
            <a:fillRect/>
          </a:stretch>
        </p:blipFill>
        <p:spPr>
          <a:xfrm>
            <a:off x="2005062" y="2054439"/>
            <a:ext cx="9399071" cy="3526973"/>
          </a:xfrm>
        </p:spPr>
      </p:pic>
    </p:spTree>
    <p:extLst>
      <p:ext uri="{BB962C8B-B14F-4D97-AF65-F5344CB8AC3E}">
        <p14:creationId xmlns:p14="http://schemas.microsoft.com/office/powerpoint/2010/main" val="3395543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1ED6-21D8-EAEB-DE55-9E6E8B407E97}"/>
              </a:ext>
            </a:extLst>
          </p:cNvPr>
          <p:cNvSpPr>
            <a:spLocks noGrp="1"/>
          </p:cNvSpPr>
          <p:nvPr>
            <p:ph type="title"/>
          </p:nvPr>
        </p:nvSpPr>
        <p:spPr/>
        <p:txBody>
          <a:bodyPr/>
          <a:lstStyle/>
          <a:p>
            <a:r>
              <a:rPr lang="en-US"/>
              <a:t>Functions</a:t>
            </a:r>
          </a:p>
        </p:txBody>
      </p:sp>
      <p:sp>
        <p:nvSpPr>
          <p:cNvPr id="3" name="Content Placeholder 2">
            <a:extLst>
              <a:ext uri="{FF2B5EF4-FFF2-40B4-BE49-F238E27FC236}">
                <a16:creationId xmlns:a16="http://schemas.microsoft.com/office/drawing/2014/main" id="{9441DD2F-0C5C-A97F-36FF-A7576EB8AD82}"/>
              </a:ext>
            </a:extLst>
          </p:cNvPr>
          <p:cNvSpPr>
            <a:spLocks noGrp="1"/>
          </p:cNvSpPr>
          <p:nvPr>
            <p:ph idx="1"/>
          </p:nvPr>
        </p:nvSpPr>
        <p:spPr>
          <a:xfrm>
            <a:off x="1832303" y="2160016"/>
            <a:ext cx="9486690" cy="3926152"/>
          </a:xfrm>
        </p:spPr>
        <p:txBody>
          <a:bodyPr vert="horz" lIns="91440" tIns="45720" rIns="91440" bIns="45720" rtlCol="0" anchor="t">
            <a:normAutofit/>
          </a:bodyPr>
          <a:lstStyle/>
          <a:p>
            <a:r>
              <a:rPr lang="en-US"/>
              <a:t>A function is a named block of reusable code that performs a specific task. Functions are a fundamental concept in programming languages, including Python. They allow you to break down a program into smaller, more manageable pieces, each responsible for a specific functionality.</a:t>
            </a:r>
          </a:p>
        </p:txBody>
      </p:sp>
    </p:spTree>
    <p:extLst>
      <p:ext uri="{BB962C8B-B14F-4D97-AF65-F5344CB8AC3E}">
        <p14:creationId xmlns:p14="http://schemas.microsoft.com/office/powerpoint/2010/main" val="27115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676E-EE3B-55D2-EA87-F86FA527DA4E}"/>
              </a:ext>
            </a:extLst>
          </p:cNvPr>
          <p:cNvSpPr>
            <a:spLocks noGrp="1"/>
          </p:cNvSpPr>
          <p:nvPr>
            <p:ph type="title"/>
          </p:nvPr>
        </p:nvSpPr>
        <p:spPr/>
        <p:txBody>
          <a:bodyPr/>
          <a:lstStyle/>
          <a:p>
            <a:r>
              <a:rPr lang="en-US"/>
              <a:t>Simple Functions</a:t>
            </a:r>
          </a:p>
        </p:txBody>
      </p:sp>
      <p:pic>
        <p:nvPicPr>
          <p:cNvPr id="4" name="Picture 4">
            <a:extLst>
              <a:ext uri="{FF2B5EF4-FFF2-40B4-BE49-F238E27FC236}">
                <a16:creationId xmlns:a16="http://schemas.microsoft.com/office/drawing/2014/main" id="{4AA2019D-DC83-D5E6-A165-BF502A156E74}"/>
              </a:ext>
            </a:extLst>
          </p:cNvPr>
          <p:cNvPicPr>
            <a:picLocks noChangeAspect="1"/>
          </p:cNvPicPr>
          <p:nvPr/>
        </p:nvPicPr>
        <p:blipFill>
          <a:blip r:embed="rId2"/>
          <a:stretch>
            <a:fillRect/>
          </a:stretch>
        </p:blipFill>
        <p:spPr>
          <a:xfrm>
            <a:off x="6615289" y="1341887"/>
            <a:ext cx="4220162" cy="5143187"/>
          </a:xfrm>
          <a:prstGeom prst="rect">
            <a:avLst/>
          </a:prstGeom>
        </p:spPr>
      </p:pic>
      <p:sp>
        <p:nvSpPr>
          <p:cNvPr id="5" name="TextBox 4">
            <a:extLst>
              <a:ext uri="{FF2B5EF4-FFF2-40B4-BE49-F238E27FC236}">
                <a16:creationId xmlns:a16="http://schemas.microsoft.com/office/drawing/2014/main" id="{87959054-3CB1-B6E4-0328-4630DB096BAB}"/>
              </a:ext>
            </a:extLst>
          </p:cNvPr>
          <p:cNvSpPr txBox="1"/>
          <p:nvPr/>
        </p:nvSpPr>
        <p:spPr>
          <a:xfrm>
            <a:off x="1486371" y="2003777"/>
            <a:ext cx="46848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You can call a function multiple times.</a:t>
            </a:r>
          </a:p>
          <a:p>
            <a:pPr marL="285750" indent="-285750">
              <a:buFont typeface="Arial"/>
              <a:buChar char="•"/>
            </a:pPr>
            <a:r>
              <a:rPr lang="en-US"/>
              <a:t>You can create variables within a function.</a:t>
            </a:r>
          </a:p>
          <a:p>
            <a:pPr marL="285750" indent="-285750">
              <a:buFont typeface="Arial"/>
              <a:buChar char="•"/>
            </a:pPr>
            <a:r>
              <a:rPr lang="en-US"/>
              <a:t>You can pass variables into a function. </a:t>
            </a:r>
          </a:p>
        </p:txBody>
      </p:sp>
    </p:spTree>
    <p:extLst>
      <p:ext uri="{BB962C8B-B14F-4D97-AF65-F5344CB8AC3E}">
        <p14:creationId xmlns:p14="http://schemas.microsoft.com/office/powerpoint/2010/main" val="21508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9426-4C60-37CD-B4CF-F2C016F6317C}"/>
              </a:ext>
            </a:extLst>
          </p:cNvPr>
          <p:cNvSpPr>
            <a:spLocks noGrp="1"/>
          </p:cNvSpPr>
          <p:nvPr>
            <p:ph type="title"/>
          </p:nvPr>
        </p:nvSpPr>
        <p:spPr/>
        <p:txBody>
          <a:bodyPr/>
          <a:lstStyle/>
          <a:p>
            <a:r>
              <a:rPr lang="en-US"/>
              <a:t>Function Lab</a:t>
            </a:r>
          </a:p>
        </p:txBody>
      </p:sp>
      <p:sp>
        <p:nvSpPr>
          <p:cNvPr id="3" name="Content Placeholder 2">
            <a:extLst>
              <a:ext uri="{FF2B5EF4-FFF2-40B4-BE49-F238E27FC236}">
                <a16:creationId xmlns:a16="http://schemas.microsoft.com/office/drawing/2014/main" id="{3E69CD00-C09F-F9A7-64C0-8325112D131E}"/>
              </a:ext>
            </a:extLst>
          </p:cNvPr>
          <p:cNvSpPr>
            <a:spLocks noGrp="1"/>
          </p:cNvSpPr>
          <p:nvPr>
            <p:ph idx="1"/>
          </p:nvPr>
        </p:nvSpPr>
        <p:spPr/>
        <p:txBody>
          <a:bodyPr vert="horz" lIns="91440" tIns="45720" rIns="91440" bIns="45720" rtlCol="0" anchor="t">
            <a:normAutofit/>
          </a:bodyPr>
          <a:lstStyle/>
          <a:p>
            <a:r>
              <a:rPr lang="en-US"/>
              <a:t>Create a function to convert Fahrenheit to Celsius. </a:t>
            </a:r>
          </a:p>
          <a:p>
            <a:r>
              <a:rPr lang="en-US" err="1">
                <a:ea typeface="+mn-lt"/>
                <a:cs typeface="+mn-lt"/>
              </a:rPr>
              <a:t>celsius</a:t>
            </a:r>
            <a:r>
              <a:rPr lang="en-US">
                <a:ea typeface="+mn-lt"/>
                <a:cs typeface="+mn-lt"/>
              </a:rPr>
              <a:t> = (</a:t>
            </a:r>
            <a:r>
              <a:rPr lang="en-US" err="1">
                <a:ea typeface="+mn-lt"/>
                <a:cs typeface="+mn-lt"/>
              </a:rPr>
              <a:t>fahrenheit</a:t>
            </a:r>
            <a:r>
              <a:rPr lang="en-US">
                <a:ea typeface="+mn-lt"/>
                <a:cs typeface="+mn-lt"/>
              </a:rPr>
              <a:t> - </a:t>
            </a:r>
            <a:r>
              <a:rPr lang="en-US">
                <a:solidFill>
                  <a:srgbClr val="FFFFFF"/>
                </a:solidFill>
                <a:ea typeface="+mn-lt"/>
                <a:cs typeface="+mn-lt"/>
              </a:rPr>
              <a:t>32</a:t>
            </a:r>
            <a:r>
              <a:rPr lang="en-US">
                <a:ea typeface="+mn-lt"/>
                <a:cs typeface="+mn-lt"/>
              </a:rPr>
              <a:t>) * </a:t>
            </a:r>
            <a:r>
              <a:rPr lang="en-US">
                <a:solidFill>
                  <a:srgbClr val="FFFFFF"/>
                </a:solidFill>
                <a:ea typeface="+mn-lt"/>
                <a:cs typeface="+mn-lt"/>
              </a:rPr>
              <a:t>5</a:t>
            </a:r>
            <a:r>
              <a:rPr lang="en-US">
                <a:ea typeface="+mn-lt"/>
                <a:cs typeface="+mn-lt"/>
              </a:rPr>
              <a:t>/</a:t>
            </a:r>
            <a:r>
              <a:rPr lang="en-US">
                <a:solidFill>
                  <a:srgbClr val="FFFFFF"/>
                </a:solidFill>
                <a:ea typeface="+mn-lt"/>
                <a:cs typeface="+mn-lt"/>
              </a:rPr>
              <a:t>9</a:t>
            </a:r>
          </a:p>
          <a:p>
            <a:r>
              <a:rPr lang="en-US">
                <a:solidFill>
                  <a:srgbClr val="FFFFFF"/>
                </a:solidFill>
              </a:rPr>
              <a:t>Call the function twice and print out the results for 50, 89 degrees.</a:t>
            </a:r>
          </a:p>
        </p:txBody>
      </p:sp>
    </p:spTree>
    <p:extLst>
      <p:ext uri="{BB962C8B-B14F-4D97-AF65-F5344CB8AC3E}">
        <p14:creationId xmlns:p14="http://schemas.microsoft.com/office/powerpoint/2010/main" val="1326123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9126-78ED-7E16-89CA-A7B8BE8F1FB1}"/>
              </a:ext>
            </a:extLst>
          </p:cNvPr>
          <p:cNvSpPr>
            <a:spLocks noGrp="1"/>
          </p:cNvSpPr>
          <p:nvPr>
            <p:ph type="title"/>
          </p:nvPr>
        </p:nvSpPr>
        <p:spPr/>
        <p:txBody>
          <a:bodyPr/>
          <a:lstStyle/>
          <a:p>
            <a:r>
              <a:rPr lang="en-US"/>
              <a:t>Lab Example</a:t>
            </a:r>
          </a:p>
        </p:txBody>
      </p:sp>
      <p:pic>
        <p:nvPicPr>
          <p:cNvPr id="4" name="Picture 4" descr="A picture containing text, screenshot, font&#10;&#10;Description automatically generated">
            <a:extLst>
              <a:ext uri="{FF2B5EF4-FFF2-40B4-BE49-F238E27FC236}">
                <a16:creationId xmlns:a16="http://schemas.microsoft.com/office/drawing/2014/main" id="{1C31F097-CFFE-29C7-3819-25798D0D1D99}"/>
              </a:ext>
            </a:extLst>
          </p:cNvPr>
          <p:cNvPicPr>
            <a:picLocks noGrp="1" noChangeAspect="1"/>
          </p:cNvPicPr>
          <p:nvPr>
            <p:ph idx="1"/>
          </p:nvPr>
        </p:nvPicPr>
        <p:blipFill>
          <a:blip r:embed="rId2"/>
          <a:stretch>
            <a:fillRect/>
          </a:stretch>
        </p:blipFill>
        <p:spPr>
          <a:xfrm>
            <a:off x="1395635" y="2472504"/>
            <a:ext cx="10519950" cy="2435694"/>
          </a:xfrm>
        </p:spPr>
      </p:pic>
    </p:spTree>
    <p:extLst>
      <p:ext uri="{BB962C8B-B14F-4D97-AF65-F5344CB8AC3E}">
        <p14:creationId xmlns:p14="http://schemas.microsoft.com/office/powerpoint/2010/main" val="147187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1833-30CC-3270-B5E3-9976E775714C}"/>
              </a:ext>
            </a:extLst>
          </p:cNvPr>
          <p:cNvSpPr>
            <a:spLocks noGrp="1"/>
          </p:cNvSpPr>
          <p:nvPr>
            <p:ph type="title"/>
          </p:nvPr>
        </p:nvSpPr>
        <p:spPr/>
        <p:txBody>
          <a:bodyPr/>
          <a:lstStyle/>
          <a:p>
            <a:r>
              <a:rPr lang="en-US" dirty="0"/>
              <a:t>Get Operator =</a:t>
            </a:r>
          </a:p>
        </p:txBody>
      </p:sp>
      <p:sp>
        <p:nvSpPr>
          <p:cNvPr id="3" name="Content Placeholder 2">
            <a:extLst>
              <a:ext uri="{FF2B5EF4-FFF2-40B4-BE49-F238E27FC236}">
                <a16:creationId xmlns:a16="http://schemas.microsoft.com/office/drawing/2014/main" id="{6BC7E6BC-EDB6-3ED9-302C-09E9AC4D518F}"/>
              </a:ext>
            </a:extLst>
          </p:cNvPr>
          <p:cNvSpPr>
            <a:spLocks noGrp="1"/>
          </p:cNvSpPr>
          <p:nvPr>
            <p:ph idx="1"/>
          </p:nvPr>
        </p:nvSpPr>
        <p:spPr/>
        <p:txBody>
          <a:bodyPr vert="horz" lIns="91440" tIns="45720" rIns="91440" bIns="45720" rtlCol="0" anchor="t">
            <a:normAutofit/>
          </a:bodyPr>
          <a:lstStyle/>
          <a:p>
            <a:r>
              <a:rPr lang="en-US" dirty="0">
                <a:solidFill>
                  <a:srgbClr val="FFFFFF"/>
                </a:solidFill>
                <a:ea typeface="+mn-lt"/>
                <a:cs typeface="+mn-lt"/>
              </a:rPr>
              <a:t>Assignment operator</a:t>
            </a:r>
            <a:endParaRPr lang="en-US">
              <a:solidFill>
                <a:srgbClr val="FFFFFF"/>
              </a:solidFill>
              <a:ea typeface="+mn-lt"/>
              <a:cs typeface="+mn-lt"/>
            </a:endParaRPr>
          </a:p>
          <a:p>
            <a:r>
              <a:rPr lang="en-US" dirty="0">
                <a:solidFill>
                  <a:srgbClr val="FFFFFF"/>
                </a:solidFill>
                <a:latin typeface="Arial"/>
                <a:cs typeface="Arial"/>
              </a:rPr>
              <a:t>Used when we assign a variable. </a:t>
            </a:r>
          </a:p>
          <a:p>
            <a:r>
              <a:rPr lang="en-US" dirty="0">
                <a:solidFill>
                  <a:srgbClr val="FFFFFF"/>
                </a:solidFill>
              </a:rPr>
              <a:t>Gets.</a:t>
            </a:r>
          </a:p>
          <a:p>
            <a:r>
              <a:rPr lang="en-US" dirty="0">
                <a:solidFill>
                  <a:srgbClr val="FFFFFF"/>
                </a:solidFill>
              </a:rPr>
              <a:t>= and == are not the same. </a:t>
            </a:r>
          </a:p>
        </p:txBody>
      </p:sp>
    </p:spTree>
    <p:extLst>
      <p:ext uri="{BB962C8B-B14F-4D97-AF65-F5344CB8AC3E}">
        <p14:creationId xmlns:p14="http://schemas.microsoft.com/office/powerpoint/2010/main" val="2754126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73C0-B3F1-1DE2-C14F-93D6E5F1206E}"/>
              </a:ext>
            </a:extLst>
          </p:cNvPr>
          <p:cNvSpPr>
            <a:spLocks noGrp="1"/>
          </p:cNvSpPr>
          <p:nvPr>
            <p:ph type="title"/>
          </p:nvPr>
        </p:nvSpPr>
        <p:spPr/>
        <p:txBody>
          <a:bodyPr/>
          <a:lstStyle/>
          <a:p>
            <a:r>
              <a:rPr lang="en-US"/>
              <a:t>Importing</a:t>
            </a:r>
          </a:p>
        </p:txBody>
      </p:sp>
      <p:sp>
        <p:nvSpPr>
          <p:cNvPr id="3" name="Content Placeholder 2">
            <a:extLst>
              <a:ext uri="{FF2B5EF4-FFF2-40B4-BE49-F238E27FC236}">
                <a16:creationId xmlns:a16="http://schemas.microsoft.com/office/drawing/2014/main" id="{91D2FC5E-6309-D376-AD26-968E2DF03C8B}"/>
              </a:ext>
            </a:extLst>
          </p:cNvPr>
          <p:cNvSpPr>
            <a:spLocks noGrp="1"/>
          </p:cNvSpPr>
          <p:nvPr>
            <p:ph idx="1"/>
          </p:nvPr>
        </p:nvSpPr>
        <p:spPr/>
        <p:txBody>
          <a:bodyPr vert="horz" lIns="91440" tIns="45720" rIns="91440" bIns="45720" rtlCol="0" anchor="t">
            <a:normAutofit lnSpcReduction="10000"/>
          </a:bodyPr>
          <a:lstStyle/>
          <a:p>
            <a:r>
              <a:rPr lang="en-US">
                <a:solidFill>
                  <a:srgbClr val="FFFFFF"/>
                </a:solidFill>
                <a:ea typeface="+mn-lt"/>
                <a:cs typeface="+mn-lt"/>
              </a:rPr>
              <a:t>Importing in Python allows you to bring external modules or libraries into your code, making their functionality available for use. When you import a module, you gain access to its functions, classes, and variables, enabling you to leverage their capabilities in your program.</a:t>
            </a:r>
          </a:p>
          <a:p>
            <a:r>
              <a:rPr lang="en-US">
                <a:solidFill>
                  <a:srgbClr val="FFFFFF"/>
                </a:solidFill>
              </a:rPr>
              <a:t>Common modules to import.</a:t>
            </a:r>
          </a:p>
          <a:p>
            <a:pPr lvl="1"/>
            <a:r>
              <a:rPr lang="en-US">
                <a:solidFill>
                  <a:srgbClr val="FFFFFF"/>
                </a:solidFill>
              </a:rPr>
              <a:t>Random</a:t>
            </a:r>
          </a:p>
          <a:p>
            <a:pPr lvl="1"/>
            <a:r>
              <a:rPr lang="en-US">
                <a:solidFill>
                  <a:srgbClr val="FFFFFF"/>
                </a:solidFill>
              </a:rPr>
              <a:t>Math</a:t>
            </a:r>
          </a:p>
          <a:p>
            <a:pPr lvl="1"/>
            <a:r>
              <a:rPr lang="en-US">
                <a:solidFill>
                  <a:srgbClr val="FFFFFF"/>
                </a:solidFill>
              </a:rPr>
              <a:t>CSV</a:t>
            </a:r>
          </a:p>
          <a:p>
            <a:pPr lvl="1"/>
            <a:r>
              <a:rPr lang="en-US">
                <a:solidFill>
                  <a:srgbClr val="FFFFFF"/>
                </a:solidFill>
              </a:rPr>
              <a:t>Datetime</a:t>
            </a:r>
          </a:p>
          <a:p>
            <a:pPr lvl="1"/>
            <a:r>
              <a:rPr lang="en-US">
                <a:solidFill>
                  <a:srgbClr val="FFFFFF"/>
                </a:solidFill>
              </a:rPr>
              <a:t>Third Party Modules</a:t>
            </a:r>
          </a:p>
        </p:txBody>
      </p:sp>
    </p:spTree>
    <p:extLst>
      <p:ext uri="{BB962C8B-B14F-4D97-AF65-F5344CB8AC3E}">
        <p14:creationId xmlns:p14="http://schemas.microsoft.com/office/powerpoint/2010/main" val="293563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8533-28AE-8503-9D3D-454F789B5946}"/>
              </a:ext>
            </a:extLst>
          </p:cNvPr>
          <p:cNvSpPr>
            <a:spLocks noGrp="1"/>
          </p:cNvSpPr>
          <p:nvPr>
            <p:ph type="title"/>
          </p:nvPr>
        </p:nvSpPr>
        <p:spPr/>
        <p:txBody>
          <a:bodyPr/>
          <a:lstStyle/>
          <a:p>
            <a:r>
              <a:rPr lang="en-US"/>
              <a:t>Random Number Generator</a:t>
            </a:r>
          </a:p>
        </p:txBody>
      </p:sp>
      <p:pic>
        <p:nvPicPr>
          <p:cNvPr id="4" name="Picture 4" descr="A picture containing text, screenshot, font&#10;&#10;Description automatically generated">
            <a:extLst>
              <a:ext uri="{FF2B5EF4-FFF2-40B4-BE49-F238E27FC236}">
                <a16:creationId xmlns:a16="http://schemas.microsoft.com/office/drawing/2014/main" id="{838A6F6B-2C00-35CE-B4C8-85E1EDEE1B21}"/>
              </a:ext>
            </a:extLst>
          </p:cNvPr>
          <p:cNvPicPr>
            <a:picLocks noChangeAspect="1"/>
          </p:cNvPicPr>
          <p:nvPr/>
        </p:nvPicPr>
        <p:blipFill>
          <a:blip r:embed="rId2"/>
          <a:stretch>
            <a:fillRect/>
          </a:stretch>
        </p:blipFill>
        <p:spPr>
          <a:xfrm>
            <a:off x="2590798" y="2005212"/>
            <a:ext cx="7606829" cy="3677756"/>
          </a:xfrm>
          <a:prstGeom prst="rect">
            <a:avLst/>
          </a:prstGeom>
        </p:spPr>
      </p:pic>
    </p:spTree>
    <p:extLst>
      <p:ext uri="{BB962C8B-B14F-4D97-AF65-F5344CB8AC3E}">
        <p14:creationId xmlns:p14="http://schemas.microsoft.com/office/powerpoint/2010/main" val="1515212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97C-86D6-E7E2-C702-55D3CDF25FB8}"/>
              </a:ext>
            </a:extLst>
          </p:cNvPr>
          <p:cNvSpPr>
            <a:spLocks noGrp="1"/>
          </p:cNvSpPr>
          <p:nvPr>
            <p:ph type="title"/>
          </p:nvPr>
        </p:nvSpPr>
        <p:spPr/>
        <p:txBody>
          <a:bodyPr/>
          <a:lstStyle/>
          <a:p>
            <a:r>
              <a:rPr lang="en-US"/>
              <a:t>Number Guessing Game</a:t>
            </a:r>
          </a:p>
        </p:txBody>
      </p:sp>
      <p:pic>
        <p:nvPicPr>
          <p:cNvPr id="4" name="Picture 4">
            <a:extLst>
              <a:ext uri="{FF2B5EF4-FFF2-40B4-BE49-F238E27FC236}">
                <a16:creationId xmlns:a16="http://schemas.microsoft.com/office/drawing/2014/main" id="{50B48362-0DF0-A123-5193-F4A4DF5FBD65}"/>
              </a:ext>
            </a:extLst>
          </p:cNvPr>
          <p:cNvPicPr>
            <a:picLocks noGrp="1" noChangeAspect="1"/>
          </p:cNvPicPr>
          <p:nvPr>
            <p:ph idx="1"/>
          </p:nvPr>
        </p:nvPicPr>
        <p:blipFill>
          <a:blip r:embed="rId2"/>
          <a:stretch>
            <a:fillRect/>
          </a:stretch>
        </p:blipFill>
        <p:spPr>
          <a:xfrm>
            <a:off x="3826854" y="1473276"/>
            <a:ext cx="5554030" cy="4885707"/>
          </a:xfrm>
        </p:spPr>
      </p:pic>
    </p:spTree>
    <p:extLst>
      <p:ext uri="{BB962C8B-B14F-4D97-AF65-F5344CB8AC3E}">
        <p14:creationId xmlns:p14="http://schemas.microsoft.com/office/powerpoint/2010/main" val="2833066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8901-87B0-6AAC-A916-32ECF7BEEF31}"/>
              </a:ext>
            </a:extLst>
          </p:cNvPr>
          <p:cNvSpPr>
            <a:spLocks noGrp="1"/>
          </p:cNvSpPr>
          <p:nvPr>
            <p:ph type="title"/>
          </p:nvPr>
        </p:nvSpPr>
        <p:spPr/>
        <p:txBody>
          <a:bodyPr/>
          <a:lstStyle/>
          <a:p>
            <a:r>
              <a:rPr lang="en-US"/>
              <a:t>GUI Programming</a:t>
            </a:r>
          </a:p>
        </p:txBody>
      </p:sp>
      <p:sp>
        <p:nvSpPr>
          <p:cNvPr id="3" name="Content Placeholder 2">
            <a:extLst>
              <a:ext uri="{FF2B5EF4-FFF2-40B4-BE49-F238E27FC236}">
                <a16:creationId xmlns:a16="http://schemas.microsoft.com/office/drawing/2014/main" id="{E9BE95AD-0B4F-A41E-2572-99805E617B01}"/>
              </a:ext>
            </a:extLst>
          </p:cNvPr>
          <p:cNvSpPr>
            <a:spLocks noGrp="1"/>
          </p:cNvSpPr>
          <p:nvPr>
            <p:ph idx="1"/>
          </p:nvPr>
        </p:nvSpPr>
        <p:spPr/>
        <p:txBody>
          <a:bodyPr vert="horz" lIns="91440" tIns="45720" rIns="91440" bIns="45720" rtlCol="0" anchor="t">
            <a:normAutofit/>
          </a:bodyPr>
          <a:lstStyle/>
          <a:p>
            <a:r>
              <a:rPr lang="en-US">
                <a:solidFill>
                  <a:srgbClr val="FFFFFF"/>
                </a:solidFill>
                <a:ea typeface="+mn-lt"/>
                <a:cs typeface="+mn-lt"/>
              </a:rPr>
              <a:t>GUI programming, or Graphical User Interface programming, refers to the process of creating software applications that have a visual interface allowing users to interact with the program using graphical elements such as windows, buttons, menus, text fields, and images. </a:t>
            </a:r>
          </a:p>
        </p:txBody>
      </p:sp>
    </p:spTree>
    <p:extLst>
      <p:ext uri="{BB962C8B-B14F-4D97-AF65-F5344CB8AC3E}">
        <p14:creationId xmlns:p14="http://schemas.microsoft.com/office/powerpoint/2010/main" val="3454630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0369-1D12-3A84-A2AB-26FB896D7527}"/>
              </a:ext>
            </a:extLst>
          </p:cNvPr>
          <p:cNvSpPr>
            <a:spLocks noGrp="1"/>
          </p:cNvSpPr>
          <p:nvPr>
            <p:ph type="title"/>
          </p:nvPr>
        </p:nvSpPr>
        <p:spPr/>
        <p:txBody>
          <a:bodyPr/>
          <a:lstStyle/>
          <a:p>
            <a:r>
              <a:rPr lang="en-US"/>
              <a:t>Turtle</a:t>
            </a:r>
          </a:p>
        </p:txBody>
      </p:sp>
      <p:pic>
        <p:nvPicPr>
          <p:cNvPr id="4" name="Picture 4" descr="A picture containing text, screenshot, font&#10;&#10;Description automatically generated">
            <a:extLst>
              <a:ext uri="{FF2B5EF4-FFF2-40B4-BE49-F238E27FC236}">
                <a16:creationId xmlns:a16="http://schemas.microsoft.com/office/drawing/2014/main" id="{0DFB031C-D774-20D2-C3C3-918C4CC0A1F7}"/>
              </a:ext>
            </a:extLst>
          </p:cNvPr>
          <p:cNvPicPr>
            <a:picLocks noGrp="1" noChangeAspect="1"/>
          </p:cNvPicPr>
          <p:nvPr>
            <p:ph idx="1"/>
          </p:nvPr>
        </p:nvPicPr>
        <p:blipFill>
          <a:blip r:embed="rId2"/>
          <a:stretch>
            <a:fillRect/>
          </a:stretch>
        </p:blipFill>
        <p:spPr>
          <a:xfrm>
            <a:off x="2076525" y="1598518"/>
            <a:ext cx="8106493" cy="4387789"/>
          </a:xfrm>
        </p:spPr>
      </p:pic>
    </p:spTree>
    <p:extLst>
      <p:ext uri="{BB962C8B-B14F-4D97-AF65-F5344CB8AC3E}">
        <p14:creationId xmlns:p14="http://schemas.microsoft.com/office/powerpoint/2010/main" val="118177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5AEC-CAB9-E1DD-73E6-088E1B63AF41}"/>
              </a:ext>
            </a:extLst>
          </p:cNvPr>
          <p:cNvSpPr>
            <a:spLocks noGrp="1"/>
          </p:cNvSpPr>
          <p:nvPr>
            <p:ph type="title"/>
          </p:nvPr>
        </p:nvSpPr>
        <p:spPr/>
        <p:txBody>
          <a:bodyPr/>
          <a:lstStyle/>
          <a:p>
            <a:r>
              <a:rPr lang="en-US"/>
              <a:t>Variable Types</a:t>
            </a:r>
          </a:p>
        </p:txBody>
      </p:sp>
      <p:sp>
        <p:nvSpPr>
          <p:cNvPr id="3" name="Content Placeholder 2">
            <a:extLst>
              <a:ext uri="{FF2B5EF4-FFF2-40B4-BE49-F238E27FC236}">
                <a16:creationId xmlns:a16="http://schemas.microsoft.com/office/drawing/2014/main" id="{E8112676-C6ED-E6FC-26F8-024D19340A67}"/>
              </a:ext>
            </a:extLst>
          </p:cNvPr>
          <p:cNvSpPr>
            <a:spLocks noGrp="1"/>
          </p:cNvSpPr>
          <p:nvPr>
            <p:ph idx="1"/>
          </p:nvPr>
        </p:nvSpPr>
        <p:spPr/>
        <p:txBody>
          <a:bodyPr vert="horz" lIns="91440" tIns="45720" rIns="91440" bIns="45720" rtlCol="0" anchor="t">
            <a:normAutofit/>
          </a:bodyPr>
          <a:lstStyle/>
          <a:p>
            <a:r>
              <a:rPr lang="en-US">
                <a:ea typeface="+mn-lt"/>
                <a:cs typeface="+mn-lt"/>
              </a:rPr>
              <a:t>What can a variable hold? (Number, word, character, etc.)</a:t>
            </a:r>
          </a:p>
          <a:p>
            <a:pPr lvl="1"/>
            <a:r>
              <a:rPr lang="en-US">
                <a:latin typeface="Arial"/>
                <a:ea typeface="+mn-lt"/>
                <a:cs typeface="Arial"/>
              </a:rPr>
              <a:t>Integer – whole number (int)</a:t>
            </a:r>
          </a:p>
          <a:p>
            <a:pPr lvl="1"/>
            <a:r>
              <a:rPr lang="en-US">
                <a:latin typeface="Arial"/>
                <a:ea typeface="+mn-lt"/>
                <a:cs typeface="Arial"/>
              </a:rPr>
              <a:t>Floating-Point Number – decimal number (float)</a:t>
            </a:r>
          </a:p>
          <a:p>
            <a:pPr lvl="1"/>
            <a:r>
              <a:rPr lang="en-US">
                <a:latin typeface="Arial"/>
                <a:ea typeface="+mn-lt"/>
                <a:cs typeface="Arial"/>
              </a:rPr>
              <a:t>String (str)</a:t>
            </a:r>
          </a:p>
          <a:p>
            <a:pPr lvl="1"/>
            <a:r>
              <a:rPr lang="en-US">
                <a:latin typeface="Arial"/>
                <a:ea typeface="+mn-lt"/>
                <a:cs typeface="Arial"/>
              </a:rPr>
              <a:t>Boolean (bool)</a:t>
            </a:r>
          </a:p>
          <a:p>
            <a:pPr lvl="1"/>
            <a:r>
              <a:rPr lang="en-US">
                <a:latin typeface="Arial"/>
                <a:ea typeface="+mn-lt"/>
                <a:cs typeface="Arial"/>
              </a:rPr>
              <a:t>Many other types (list, tuple, </a:t>
            </a:r>
            <a:r>
              <a:rPr lang="en-US" err="1">
                <a:latin typeface="Arial"/>
                <a:ea typeface="+mn-lt"/>
                <a:cs typeface="Arial"/>
              </a:rPr>
              <a:t>dict</a:t>
            </a:r>
            <a:r>
              <a:rPr lang="en-US">
                <a:latin typeface="Arial"/>
                <a:ea typeface="+mn-lt"/>
                <a:cs typeface="Arial"/>
              </a:rPr>
              <a:t>, set)</a:t>
            </a:r>
            <a:endParaRPr lang="en-US"/>
          </a:p>
          <a:p>
            <a:r>
              <a:rPr lang="en-US">
                <a:ea typeface="+mn-lt"/>
                <a:cs typeface="+mn-lt"/>
              </a:rPr>
              <a:t>Python is Dynamically typed – meaning that you can change the type of input. Some languages the types are static – meaning you can't change the type after it has been declared. </a:t>
            </a:r>
            <a:endParaRPr lang="en-US"/>
          </a:p>
        </p:txBody>
      </p:sp>
    </p:spTree>
    <p:extLst>
      <p:ext uri="{BB962C8B-B14F-4D97-AF65-F5344CB8AC3E}">
        <p14:creationId xmlns:p14="http://schemas.microsoft.com/office/powerpoint/2010/main" val="33214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3321-9A02-B924-0DCE-B1FCDBEE2F8A}"/>
              </a:ext>
            </a:extLst>
          </p:cNvPr>
          <p:cNvSpPr>
            <a:spLocks noGrp="1"/>
          </p:cNvSpPr>
          <p:nvPr>
            <p:ph type="title"/>
          </p:nvPr>
        </p:nvSpPr>
        <p:spPr/>
        <p:txBody>
          <a:bodyPr/>
          <a:lstStyle/>
          <a:p>
            <a:r>
              <a:rPr lang="en-US"/>
              <a:t>Variable Lab</a:t>
            </a:r>
          </a:p>
        </p:txBody>
      </p:sp>
      <p:sp>
        <p:nvSpPr>
          <p:cNvPr id="3" name="Content Placeholder 2">
            <a:extLst>
              <a:ext uri="{FF2B5EF4-FFF2-40B4-BE49-F238E27FC236}">
                <a16:creationId xmlns:a16="http://schemas.microsoft.com/office/drawing/2014/main" id="{1D46FE14-7A85-8C00-BF06-7C96F651299C}"/>
              </a:ext>
            </a:extLst>
          </p:cNvPr>
          <p:cNvSpPr>
            <a:spLocks noGrp="1"/>
          </p:cNvSpPr>
          <p:nvPr>
            <p:ph idx="1"/>
          </p:nvPr>
        </p:nvSpPr>
        <p:spPr/>
        <p:txBody>
          <a:bodyPr vert="horz" lIns="91440" tIns="45720" rIns="91440" bIns="45720" rtlCol="0" anchor="t">
            <a:normAutofit/>
          </a:bodyPr>
          <a:lstStyle/>
          <a:p>
            <a:r>
              <a:rPr lang="en-US"/>
              <a:t>Open up IDLE</a:t>
            </a:r>
          </a:p>
          <a:p>
            <a:r>
              <a:rPr lang="en-US"/>
              <a:t>Make a variable called (message) and write Hello World!. </a:t>
            </a:r>
          </a:p>
          <a:p>
            <a:r>
              <a:rPr lang="en-US"/>
              <a:t>Make a variable called (my name) and then write your name in quotes.</a:t>
            </a:r>
          </a:p>
          <a:p>
            <a:r>
              <a:rPr lang="en-US"/>
              <a:t>Make a variable called age and then write your age.</a:t>
            </a:r>
          </a:p>
          <a:p>
            <a:r>
              <a:rPr lang="en-US"/>
              <a:t>Make up a variable name for the number of people in your family and then write the number. Use Camle Case for the variable.</a:t>
            </a:r>
          </a:p>
          <a:p>
            <a:endParaRPr lang="en-US"/>
          </a:p>
        </p:txBody>
      </p:sp>
    </p:spTree>
    <p:extLst>
      <p:ext uri="{BB962C8B-B14F-4D97-AF65-F5344CB8AC3E}">
        <p14:creationId xmlns:p14="http://schemas.microsoft.com/office/powerpoint/2010/main" val="217201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5BBC-3129-1A20-2090-7163228FA98F}"/>
              </a:ext>
            </a:extLst>
          </p:cNvPr>
          <p:cNvSpPr>
            <a:spLocks noGrp="1"/>
          </p:cNvSpPr>
          <p:nvPr>
            <p:ph type="title"/>
          </p:nvPr>
        </p:nvSpPr>
        <p:spPr/>
        <p:txBody>
          <a:bodyPr/>
          <a:lstStyle/>
          <a:p>
            <a:r>
              <a:rPr lang="en-US"/>
              <a:t>Lab Examples</a:t>
            </a:r>
          </a:p>
        </p:txBody>
      </p:sp>
      <p:sp>
        <p:nvSpPr>
          <p:cNvPr id="3" name="Content Placeholder 2">
            <a:extLst>
              <a:ext uri="{FF2B5EF4-FFF2-40B4-BE49-F238E27FC236}">
                <a16:creationId xmlns:a16="http://schemas.microsoft.com/office/drawing/2014/main" id="{F411EE19-4253-665B-71CA-78D97FA9C9B6}"/>
              </a:ext>
            </a:extLst>
          </p:cNvPr>
          <p:cNvSpPr>
            <a:spLocks noGrp="1"/>
          </p:cNvSpPr>
          <p:nvPr>
            <p:ph idx="1"/>
          </p:nvPr>
        </p:nvSpPr>
        <p:spPr/>
        <p:txBody>
          <a:bodyPr vert="horz" lIns="91440" tIns="45720" rIns="91440" bIns="45720" rtlCol="0" anchor="t">
            <a:normAutofit/>
          </a:bodyPr>
          <a:lstStyle/>
          <a:p>
            <a:r>
              <a:rPr lang="en-US">
                <a:ea typeface="+mn-lt"/>
                <a:cs typeface="+mn-lt"/>
              </a:rPr>
              <a:t>message = </a:t>
            </a:r>
            <a:r>
              <a:rPr lang="en-US">
                <a:solidFill>
                  <a:srgbClr val="00B050"/>
                </a:solidFill>
                <a:ea typeface="+mn-lt"/>
                <a:cs typeface="+mn-lt"/>
              </a:rPr>
              <a:t>"Hello, World!"</a:t>
            </a:r>
          </a:p>
          <a:p>
            <a:r>
              <a:rPr lang="en-US" err="1"/>
              <a:t>my_name</a:t>
            </a:r>
            <a:r>
              <a:rPr lang="en-US"/>
              <a:t> = </a:t>
            </a:r>
            <a:r>
              <a:rPr lang="en-US">
                <a:solidFill>
                  <a:srgbClr val="00B050"/>
                </a:solidFill>
              </a:rPr>
              <a:t>"John Doe"</a:t>
            </a:r>
          </a:p>
          <a:p>
            <a:r>
              <a:rPr lang="en-US"/>
              <a:t>age = 45</a:t>
            </a:r>
          </a:p>
          <a:p>
            <a:r>
              <a:rPr lang="en-US" err="1"/>
              <a:t>myFamilyCount</a:t>
            </a:r>
            <a:r>
              <a:rPr lang="en-US"/>
              <a:t> = 5</a:t>
            </a:r>
          </a:p>
          <a:p>
            <a:endParaRPr lang="en-US"/>
          </a:p>
          <a:p>
            <a:endParaRPr lang="en-US"/>
          </a:p>
        </p:txBody>
      </p:sp>
    </p:spTree>
    <p:extLst>
      <p:ext uri="{BB962C8B-B14F-4D97-AF65-F5344CB8AC3E}">
        <p14:creationId xmlns:p14="http://schemas.microsoft.com/office/powerpoint/2010/main" val="41531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8D1A-0194-4719-8319-4CE66043DF10}"/>
              </a:ext>
            </a:extLst>
          </p:cNvPr>
          <p:cNvSpPr>
            <a:spLocks noGrp="1"/>
          </p:cNvSpPr>
          <p:nvPr>
            <p:ph type="title"/>
          </p:nvPr>
        </p:nvSpPr>
        <p:spPr/>
        <p:txBody>
          <a:bodyPr/>
          <a:lstStyle/>
          <a:p>
            <a:r>
              <a:rPr lang="en-US"/>
              <a:t>Strings</a:t>
            </a:r>
          </a:p>
        </p:txBody>
      </p:sp>
      <p:sp>
        <p:nvSpPr>
          <p:cNvPr id="3" name="Content Placeholder 2">
            <a:extLst>
              <a:ext uri="{FF2B5EF4-FFF2-40B4-BE49-F238E27FC236}">
                <a16:creationId xmlns:a16="http://schemas.microsoft.com/office/drawing/2014/main" id="{8896433F-BDC4-9BDE-E9F8-86F38F0E2BDE}"/>
              </a:ext>
            </a:extLst>
          </p:cNvPr>
          <p:cNvSpPr>
            <a:spLocks noGrp="1"/>
          </p:cNvSpPr>
          <p:nvPr>
            <p:ph idx="1"/>
          </p:nvPr>
        </p:nvSpPr>
        <p:spPr/>
        <p:txBody>
          <a:bodyPr vert="horz" lIns="91440" tIns="45720" rIns="91440" bIns="45720" rtlCol="0" anchor="t">
            <a:normAutofit/>
          </a:bodyPr>
          <a:lstStyle/>
          <a:p>
            <a:pPr marL="171450" indent="-171450"/>
            <a:r>
              <a:rPr lang="en-US" sz="1600">
                <a:solidFill>
                  <a:schemeClr val="tx1">
                    <a:lumMod val="65000"/>
                  </a:schemeClr>
                </a:solidFill>
                <a:latin typeface="Arial"/>
                <a:cs typeface="Arial"/>
              </a:rPr>
              <a:t> Single Quotes </a:t>
            </a:r>
            <a:r>
              <a:rPr lang="en-US" sz="1600">
                <a:solidFill>
                  <a:srgbClr val="00A67D"/>
                </a:solidFill>
                <a:latin typeface="Arial"/>
                <a:cs typeface="Arial"/>
              </a:rPr>
              <a:t>'Hello, World!'</a:t>
            </a:r>
            <a:endParaRPr lang="en-US" sz="1600">
              <a:solidFill>
                <a:srgbClr val="00A67D"/>
              </a:solidFill>
            </a:endParaRPr>
          </a:p>
          <a:p>
            <a:r>
              <a:rPr lang="en-US" sz="1600">
                <a:solidFill>
                  <a:schemeClr val="tx1">
                    <a:lumMod val="65000"/>
                  </a:schemeClr>
                </a:solidFill>
                <a:latin typeface="Arial"/>
                <a:cs typeface="Arial"/>
              </a:rPr>
              <a:t>Double Quotes </a:t>
            </a:r>
            <a:r>
              <a:rPr lang="en-US" sz="1600">
                <a:solidFill>
                  <a:srgbClr val="00A67D"/>
                </a:solidFill>
                <a:latin typeface="Arial"/>
                <a:cs typeface="Arial"/>
              </a:rPr>
              <a:t>"My name is John"</a:t>
            </a:r>
            <a:endParaRPr lang="en-US" sz="1600">
              <a:solidFill>
                <a:srgbClr val="00A67D"/>
              </a:solidFill>
            </a:endParaRPr>
          </a:p>
          <a:p>
            <a:r>
              <a:rPr lang="en-US" sz="1600">
                <a:solidFill>
                  <a:schemeClr val="tx1">
                    <a:lumMod val="65000"/>
                  </a:schemeClr>
                </a:solidFill>
                <a:latin typeface="Arial"/>
                <a:cs typeface="Arial"/>
              </a:rPr>
              <a:t>Concatenation</a:t>
            </a:r>
            <a:endParaRPr lang="en-US" sz="1600">
              <a:solidFill>
                <a:schemeClr val="tx1">
                  <a:lumMod val="65000"/>
                </a:schemeClr>
              </a:solidFill>
            </a:endParaRPr>
          </a:p>
          <a:p>
            <a:r>
              <a:rPr lang="en-US" sz="1600">
                <a:solidFill>
                  <a:schemeClr val="tx1">
                    <a:lumMod val="65000"/>
                  </a:schemeClr>
                </a:solidFill>
                <a:latin typeface="Arial"/>
                <a:cs typeface="Arial"/>
              </a:rPr>
              <a:t>Calculate length ---------- </a:t>
            </a:r>
            <a:r>
              <a:rPr lang="en-US" sz="1600" err="1">
                <a:solidFill>
                  <a:schemeClr val="tx1">
                    <a:lumMod val="65000"/>
                  </a:schemeClr>
                </a:solidFill>
                <a:latin typeface="Arial"/>
                <a:cs typeface="Arial"/>
              </a:rPr>
              <a:t>len</a:t>
            </a:r>
            <a:r>
              <a:rPr lang="en-US" sz="1600">
                <a:solidFill>
                  <a:schemeClr val="tx1">
                    <a:lumMod val="65000"/>
                  </a:schemeClr>
                </a:solidFill>
                <a:latin typeface="Arial"/>
                <a:cs typeface="Arial"/>
              </a:rPr>
              <a:t>(</a:t>
            </a:r>
            <a:r>
              <a:rPr lang="en-US" sz="1600">
                <a:solidFill>
                  <a:srgbClr val="00A67D"/>
                </a:solidFill>
                <a:latin typeface="Arial"/>
                <a:cs typeface="Arial"/>
              </a:rPr>
              <a:t>"My name is John.")</a:t>
            </a:r>
            <a:endParaRPr lang="en-US" sz="1600">
              <a:solidFill>
                <a:srgbClr val="00A67D"/>
              </a:solidFill>
            </a:endParaRPr>
          </a:p>
          <a:p>
            <a:r>
              <a:rPr lang="en-US" sz="1600">
                <a:solidFill>
                  <a:schemeClr val="tx1">
                    <a:lumMod val="65000"/>
                  </a:schemeClr>
                </a:solidFill>
                <a:latin typeface="Neue Haas Grotesk Text Pro"/>
                <a:cs typeface="Arial"/>
              </a:rPr>
              <a:t>Many other methods(lower, upper, split, </a:t>
            </a:r>
            <a:r>
              <a:rPr lang="en-US" sz="1600" err="1">
                <a:solidFill>
                  <a:schemeClr val="tx1">
                    <a:lumMod val="65000"/>
                  </a:schemeClr>
                </a:solidFill>
                <a:latin typeface="Neue Haas Grotesk Text Pro"/>
                <a:cs typeface="Arial"/>
              </a:rPr>
              <a:t>joiin</a:t>
            </a:r>
            <a:r>
              <a:rPr lang="en-US" sz="1600">
                <a:solidFill>
                  <a:schemeClr val="tx1">
                    <a:lumMod val="65000"/>
                  </a:schemeClr>
                </a:solidFill>
                <a:latin typeface="Neue Haas Grotesk Text Pro"/>
                <a:cs typeface="Arial"/>
              </a:rPr>
              <a:t>, etc.)</a:t>
            </a:r>
          </a:p>
        </p:txBody>
      </p:sp>
      <p:pic>
        <p:nvPicPr>
          <p:cNvPr id="4" name="Picture 4">
            <a:extLst>
              <a:ext uri="{FF2B5EF4-FFF2-40B4-BE49-F238E27FC236}">
                <a16:creationId xmlns:a16="http://schemas.microsoft.com/office/drawing/2014/main" id="{F5D7C284-7124-9DB8-3A4D-6F7E38571E0C}"/>
              </a:ext>
            </a:extLst>
          </p:cNvPr>
          <p:cNvPicPr>
            <a:picLocks noChangeAspect="1"/>
          </p:cNvPicPr>
          <p:nvPr/>
        </p:nvPicPr>
        <p:blipFill>
          <a:blip r:embed="rId2"/>
          <a:stretch>
            <a:fillRect/>
          </a:stretch>
        </p:blipFill>
        <p:spPr>
          <a:xfrm>
            <a:off x="7677114" y="1716414"/>
            <a:ext cx="3590454" cy="3808353"/>
          </a:xfrm>
          <a:prstGeom prst="rect">
            <a:avLst/>
          </a:prstGeom>
        </p:spPr>
      </p:pic>
    </p:spTree>
    <p:extLst>
      <p:ext uri="{BB962C8B-B14F-4D97-AF65-F5344CB8AC3E}">
        <p14:creationId xmlns:p14="http://schemas.microsoft.com/office/powerpoint/2010/main" val="68379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InterweaveVTI">
  <a:themeElements>
    <a:clrScheme name="AnalogousFromDarkSeedLeftStep">
      <a:dk1>
        <a:srgbClr val="000000"/>
      </a:dk1>
      <a:lt1>
        <a:srgbClr val="FFFFFF"/>
      </a:lt1>
      <a:dk2>
        <a:srgbClr val="34381F"/>
      </a:dk2>
      <a:lt2>
        <a:srgbClr val="E8E2E3"/>
      </a:lt2>
      <a:accent1>
        <a:srgbClr val="20B599"/>
      </a:accent1>
      <a:accent2>
        <a:srgbClr val="14B855"/>
      </a:accent2>
      <a:accent3>
        <a:srgbClr val="24B921"/>
      </a:accent3>
      <a:accent4>
        <a:srgbClr val="5AB514"/>
      </a:accent4>
      <a:accent5>
        <a:srgbClr val="95A91E"/>
      </a:accent5>
      <a:accent6>
        <a:srgbClr val="CB9A16"/>
      </a:accent6>
      <a:hlink>
        <a:srgbClr val="6C892D"/>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54</Slides>
  <Notes>0</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InterweaveVTI</vt:lpstr>
      <vt:lpstr>Python Programming</vt:lpstr>
      <vt:lpstr>Creation of Python</vt:lpstr>
      <vt:lpstr>Python as a Calculator</vt:lpstr>
      <vt:lpstr>Variables</vt:lpstr>
      <vt:lpstr>Get Operator =</vt:lpstr>
      <vt:lpstr>Variable Types</vt:lpstr>
      <vt:lpstr>Variable Lab</vt:lpstr>
      <vt:lpstr>Lab Examples</vt:lpstr>
      <vt:lpstr>Strings</vt:lpstr>
      <vt:lpstr>Print Methods/Formatting</vt:lpstr>
      <vt:lpstr>Printing Lab</vt:lpstr>
      <vt:lpstr>Lab Examples</vt:lpstr>
      <vt:lpstr>Getting Input</vt:lpstr>
      <vt:lpstr>Input Lab 1</vt:lpstr>
      <vt:lpstr>Input Lab 2</vt:lpstr>
      <vt:lpstr>Lab Examples</vt:lpstr>
      <vt:lpstr>If Statement</vt:lpstr>
      <vt:lpstr>Else Statement</vt:lpstr>
      <vt:lpstr>Elif Statement</vt:lpstr>
      <vt:lpstr>Grading If Sample</vt:lpstr>
      <vt:lpstr>If Lab 1</vt:lpstr>
      <vt:lpstr>If Statement Lab</vt:lpstr>
      <vt:lpstr>Lab Example</vt:lpstr>
      <vt:lpstr>Error Handling</vt:lpstr>
      <vt:lpstr>Simple Error Handling</vt:lpstr>
      <vt:lpstr>Lists/Arrays</vt:lpstr>
      <vt:lpstr>How To Create A List In Python</vt:lpstr>
      <vt:lpstr>How Extract Values In A List</vt:lpstr>
      <vt:lpstr>Appending/Deleting/Inserting</vt:lpstr>
      <vt:lpstr>List Lab</vt:lpstr>
      <vt:lpstr>Lab Example</vt:lpstr>
      <vt:lpstr>For Loop</vt:lpstr>
      <vt:lpstr>in Keyword</vt:lpstr>
      <vt:lpstr>in Keyword Continued</vt:lpstr>
      <vt:lpstr>Writing a For Loop</vt:lpstr>
      <vt:lpstr>For Loop Lab 1</vt:lpstr>
      <vt:lpstr>Lab Example</vt:lpstr>
      <vt:lpstr>For Loop Lab 2</vt:lpstr>
      <vt:lpstr>While Loop</vt:lpstr>
      <vt:lpstr>How to Write a While Loop</vt:lpstr>
      <vt:lpstr>Infinite While Loop</vt:lpstr>
      <vt:lpstr>Uses of a While True Statement</vt:lpstr>
      <vt:lpstr>While True Password Sample</vt:lpstr>
      <vt:lpstr>While Loop Practice</vt:lpstr>
      <vt:lpstr>Lab Example</vt:lpstr>
      <vt:lpstr>Functions</vt:lpstr>
      <vt:lpstr>Simple Functions</vt:lpstr>
      <vt:lpstr>Function Lab</vt:lpstr>
      <vt:lpstr>Lab Example</vt:lpstr>
      <vt:lpstr>Importing</vt:lpstr>
      <vt:lpstr>Random Number Generator</vt:lpstr>
      <vt:lpstr>Number Guessing Game</vt:lpstr>
      <vt:lpstr>GUI Programming</vt:lpstr>
      <vt:lpstr>Turtle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137</cp:revision>
  <dcterms:created xsi:type="dcterms:W3CDTF">2023-06-20T00:15:24Z</dcterms:created>
  <dcterms:modified xsi:type="dcterms:W3CDTF">2023-07-03T19:07:34Z</dcterms:modified>
</cp:coreProperties>
</file>